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5" r:id="rId3"/>
    <p:sldMasterId id="2147483660" r:id="rId4"/>
  </p:sldMasterIdLst>
  <p:notesMasterIdLst>
    <p:notesMasterId r:id="rId20"/>
  </p:notesMasterIdLst>
  <p:handoutMasterIdLst>
    <p:handoutMasterId r:id="rId21"/>
  </p:handoutMasterIdLst>
  <p:sldIdLst>
    <p:sldId id="323" r:id="rId5"/>
    <p:sldId id="337" r:id="rId6"/>
    <p:sldId id="341" r:id="rId7"/>
    <p:sldId id="334" r:id="rId8"/>
    <p:sldId id="335" r:id="rId9"/>
    <p:sldId id="342" r:id="rId10"/>
    <p:sldId id="346" r:id="rId11"/>
    <p:sldId id="349" r:id="rId12"/>
    <p:sldId id="343" r:id="rId13"/>
    <p:sldId id="336" r:id="rId14"/>
    <p:sldId id="344" r:id="rId15"/>
    <p:sldId id="345" r:id="rId16"/>
    <p:sldId id="347" r:id="rId17"/>
    <p:sldId id="348" r:id="rId18"/>
    <p:sldId id="332" r:id="rId19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43" autoAdjust="0"/>
    <p:restoredTop sz="85493" autoAdjust="0"/>
  </p:normalViewPr>
  <p:slideViewPr>
    <p:cSldViewPr snapToObjects="1">
      <p:cViewPr>
        <p:scale>
          <a:sx n="90" d="100"/>
          <a:sy n="90" d="100"/>
        </p:scale>
        <p:origin x="-1872" y="-138"/>
      </p:cViewPr>
      <p:guideLst>
        <p:guide orient="horz"/>
        <p:guide pos="7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124200" y="8686800"/>
            <a:ext cx="3200400" cy="2286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17E1335-EAF6-8541-BA6A-0248883F1792}" type="slidenum">
              <a:rPr lang="de-DE" sz="900">
                <a:latin typeface="Trebuchet MS"/>
                <a:cs typeface="Trebuchet MS"/>
              </a:rPr>
              <a:pPr>
                <a:defRPr/>
              </a:pPr>
              <a:t>‹Nr.›</a:t>
            </a:fld>
            <a:endParaRPr lang="de-DE" sz="90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58700204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D541498-9847-0E44-AE8E-158D3D6AF3C7}" type="datetime1">
              <a:rPr lang="de-DE"/>
              <a:pPr>
                <a:defRPr/>
              </a:pPr>
              <a:t>04.04.2013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16FC78E-5DB2-EF44-97C3-9870110DD90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03543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Coreso</a:t>
            </a:r>
            <a:r>
              <a:rPr lang="de-DE" dirty="0" smtClean="0"/>
              <a:t>: FR, BE, IT,</a:t>
            </a:r>
            <a:r>
              <a:rPr lang="de-DE" baseline="0" dirty="0" smtClean="0"/>
              <a:t> GB, 50Hertz</a:t>
            </a:r>
            <a:endParaRPr lang="de-DE" dirty="0" smtClean="0"/>
          </a:p>
          <a:p>
            <a:r>
              <a:rPr lang="de-DE" dirty="0" smtClean="0"/>
              <a:t>Security Service Center: </a:t>
            </a:r>
            <a:r>
              <a:rPr lang="de-DE" dirty="0" err="1" smtClean="0"/>
              <a:t>Tennet</a:t>
            </a:r>
            <a:r>
              <a:rPr lang="de-DE" dirty="0" smtClean="0"/>
              <a:t> (NL) &amp; </a:t>
            </a:r>
            <a:r>
              <a:rPr lang="de-DE" dirty="0" err="1" smtClean="0"/>
              <a:t>Amprion</a:t>
            </a:r>
            <a:endParaRPr lang="de-DE" dirty="0" smtClean="0"/>
          </a:p>
          <a:p>
            <a:r>
              <a:rPr lang="de-DE" dirty="0" smtClean="0"/>
              <a:t>TSC:  NL, DE, CH, AT, PL, CZ, SI, HR, HU </a:t>
            </a:r>
            <a:r>
              <a:rPr lang="de-DE" dirty="0" smtClean="0">
                <a:sym typeface="Wingdings" pitchFamily="2" charset="2"/>
              </a:rPr>
              <a:t> Multilateral </a:t>
            </a:r>
            <a:r>
              <a:rPr lang="de-DE" dirty="0" err="1" smtClean="0">
                <a:sym typeface="Wingdings" pitchFamily="2" charset="2"/>
              </a:rPr>
              <a:t>Remedial</a:t>
            </a:r>
            <a:r>
              <a:rPr lang="de-DE" dirty="0" smtClean="0">
                <a:sym typeface="Wingdings" pitchFamily="2" charset="2"/>
              </a:rPr>
              <a:t> Actions </a:t>
            </a:r>
            <a:r>
              <a:rPr lang="de-DE" dirty="0" err="1" smtClean="0">
                <a:sym typeface="Wingdings" pitchFamily="2" charset="2"/>
              </a:rPr>
              <a:t>under</a:t>
            </a:r>
            <a:r>
              <a:rPr lang="de-DE" dirty="0" smtClean="0">
                <a:sym typeface="Wingdings" pitchFamily="2" charset="2"/>
              </a:rPr>
              <a:t> Trial Run </a:t>
            </a:r>
            <a:r>
              <a:rPr lang="de-DE" dirty="0" err="1" smtClean="0">
                <a:sym typeface="Wingdings" pitchFamily="2" charset="2"/>
              </a:rPr>
              <a:t>for</a:t>
            </a:r>
            <a:r>
              <a:rPr lang="de-DE" dirty="0" smtClean="0">
                <a:sym typeface="Wingdings" pitchFamily="2" charset="2"/>
              </a:rPr>
              <a:t> 1 Year </a:t>
            </a:r>
            <a:r>
              <a:rPr lang="de-DE" dirty="0" err="1" smtClean="0">
                <a:sym typeface="Wingdings" pitchFamily="2" charset="2"/>
              </a:rPr>
              <a:t>since</a:t>
            </a:r>
            <a:r>
              <a:rPr lang="de-DE" dirty="0" smtClean="0">
                <a:sym typeface="Wingdings" pitchFamily="2" charset="2"/>
              </a:rPr>
              <a:t> June 2012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6FC78E-5DB2-EF44-97C3-9870110DD90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3229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180000" y="1080000"/>
            <a:ext cx="8784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2124000"/>
            <a:ext cx="7503000" cy="30576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defRPr sz="3600" b="0" i="0">
                <a:solidFill>
                  <a:srgbClr val="FFFFFF"/>
                </a:solidFill>
                <a:latin typeface="Constantia"/>
                <a:cs typeface="Constantia"/>
              </a:defRPr>
            </a:lvl1pPr>
          </a:lstStyle>
          <a:p>
            <a:r>
              <a:rPr lang="de-DE" dirty="0" smtClean="0"/>
              <a:t>Haupttitel der Präsentation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000" y="1600200"/>
            <a:ext cx="75030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Zusatztitel der Präsentation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1981200"/>
            <a:ext cx="7740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60000" y="5791200"/>
            <a:ext cx="7503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200" b="0" i="0" baseline="0">
                <a:solidFill>
                  <a:schemeClr val="accent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Vorname Nachname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60000" y="6019800"/>
            <a:ext cx="75030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200" b="0" i="0" baseline="0">
                <a:solidFill>
                  <a:schemeClr val="tx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Ort, Datum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1080000" y="6477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Bild 18" descr="diw-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886872" y="169590"/>
            <a:ext cx="1357536" cy="74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platzhalt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1260000" y="4648200"/>
            <a:ext cx="2057400" cy="762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-65" charset="0"/>
              <a:buNone/>
              <a:tabLst/>
              <a:defRPr lang="de-DE" sz="1200" b="0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>
                <a:schemeClr val="tx2"/>
              </a:buClr>
              <a:buSzPct val="85000"/>
              <a:buFont typeface="Arial" pitchFamily="-65" charset="0"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Redaktion</a:t>
            </a:r>
          </a:p>
          <a:p>
            <a:pPr lvl="0"/>
            <a:endParaRPr lang="de-DE" dirty="0" smtClean="0"/>
          </a:p>
          <a:p>
            <a:pPr lvl="0"/>
            <a:r>
              <a:rPr lang="de-DE" dirty="0" smtClean="0"/>
              <a:t>Vorname Nachname + Mail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58746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 15" descr="Hintergrund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80000" y="1944000"/>
            <a:ext cx="63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2647800"/>
            <a:ext cx="4988400" cy="20766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defRPr sz="3600" b="0" i="0">
                <a:solidFill>
                  <a:srgbClr val="FFFFFF"/>
                </a:solidFill>
                <a:latin typeface="Constantia"/>
                <a:cs typeface="Constantia"/>
              </a:defRPr>
            </a:lvl1pPr>
          </a:lstStyle>
          <a:p>
            <a:r>
              <a:rPr lang="de-DE" dirty="0" smtClean="0"/>
              <a:t>Haupttitel der Präsentation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000" y="2124000"/>
            <a:ext cx="49884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Zusatztitel der Präsentation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2505000"/>
            <a:ext cx="51684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60000" y="4876800"/>
            <a:ext cx="49884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Vorname Nachname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60000" y="5105400"/>
            <a:ext cx="49884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Ort, Datum</a:t>
            </a:r>
          </a:p>
        </p:txBody>
      </p: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mit 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 descr="Hintergrund2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7800" y="190500"/>
            <a:ext cx="8788400" cy="6477000"/>
          </a:xfrm>
          <a:prstGeom prst="rect">
            <a:avLst/>
          </a:prstGeom>
        </p:spPr>
      </p:pic>
      <p:sp>
        <p:nvSpPr>
          <p:cNvPr id="6" name="Rechteck 5"/>
          <p:cNvSpPr/>
          <p:nvPr userDrawn="1"/>
        </p:nvSpPr>
        <p:spPr>
          <a:xfrm>
            <a:off x="180000" y="1944000"/>
            <a:ext cx="6300000" cy="37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2647800"/>
            <a:ext cx="4988400" cy="2076600"/>
          </a:xfrm>
          <a:prstGeom prst="rect">
            <a:avLst/>
          </a:prstGeom>
          <a:noFill/>
        </p:spPr>
        <p:txBody>
          <a:bodyPr lIns="0" tIns="0" rIns="0" bIns="0" anchor="t" anchorCtr="0">
            <a:noAutofit/>
          </a:bodyPr>
          <a:lstStyle>
            <a:lvl1pPr algn="l">
              <a:defRPr sz="3600" b="0" i="0">
                <a:solidFill>
                  <a:srgbClr val="FFFFFF"/>
                </a:solidFill>
                <a:latin typeface="Constantia"/>
                <a:cs typeface="Constantia"/>
              </a:defRPr>
            </a:lvl1pPr>
          </a:lstStyle>
          <a:p>
            <a:r>
              <a:rPr lang="de-DE" dirty="0" smtClean="0"/>
              <a:t>Haupttitel der Präsentation</a:t>
            </a:r>
            <a:endParaRPr lang="de-DE" dirty="0"/>
          </a:p>
        </p:txBody>
      </p:sp>
      <p:sp>
        <p:nvSpPr>
          <p:cNvPr id="14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260000" y="2124000"/>
            <a:ext cx="49884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Zusatztitel der Präsentation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1080000" y="2505000"/>
            <a:ext cx="5168400" cy="106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60000" y="4876800"/>
            <a:ext cx="49884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Vorname Nachname</a:t>
            </a:r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260000" y="5105400"/>
            <a:ext cx="4988400" cy="228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2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lvl="0"/>
            <a:r>
              <a:rPr lang="de-DE" dirty="0" smtClean="0"/>
              <a:t>Ort, Datum</a:t>
            </a:r>
          </a:p>
        </p:txBody>
      </p:sp>
      <p:pic>
        <p:nvPicPr>
          <p:cNvPr id="18" name="Bild 17" descr="diw-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0000" y="496800"/>
            <a:ext cx="1620000" cy="23085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1295400"/>
            <a:ext cx="8062200" cy="4038600"/>
          </a:xfrm>
          <a:prstGeom prst="rect">
            <a:avLst/>
          </a:prstGeom>
        </p:spPr>
        <p:txBody>
          <a:bodyPr vert="horz" lIns="0" tIns="0" rIns="0" bIns="0"/>
          <a:lstStyle>
            <a:lvl1pPr marL="576000" indent="-576000">
              <a:spcAft>
                <a:spcPts val="2000"/>
              </a:spcAft>
              <a:buClr>
                <a:schemeClr val="accent3"/>
              </a:buClr>
              <a:buSzPct val="200000"/>
              <a:buFont typeface="Wingdings" charset="2"/>
              <a:buAutoNum type="arabicPlain"/>
              <a:def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Kapitel-Titel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260000" y="228600"/>
            <a:ext cx="4419600" cy="6858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>
              <a:buNone/>
              <a:def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Tagesordnung/Inhalt/Übersicht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180000" y="18000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1295400"/>
            <a:ext cx="7488000" cy="4038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Kapitel-Titel</a:t>
            </a:r>
            <a:endParaRPr lang="de-DE" dirty="0"/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52400" y="228600"/>
            <a:ext cx="685800" cy="685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 Spalte L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304800"/>
            <a:ext cx="7467600" cy="442800"/>
          </a:xfrm>
        </p:spPr>
        <p:txBody>
          <a:bodyPr wrap="none" lIns="0" tIns="0" rIns="0" anchor="b" anchorCtr="0"/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FFFFFF"/>
                </a:solidFill>
                <a:latin typeface="Constantia"/>
                <a:cs typeface="Constant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7"/>
          </p:nvPr>
        </p:nvSpPr>
        <p:spPr>
          <a:xfrm>
            <a:off x="1260475" y="1143000"/>
            <a:ext cx="7502525" cy="4572000"/>
          </a:xfrm>
        </p:spPr>
        <p:txBody>
          <a:bodyPr/>
          <a:lstStyle>
            <a:lvl1pPr>
              <a:spcAft>
                <a:spcPts val="200"/>
              </a:spcAft>
              <a:defRPr/>
            </a:lvl1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228600"/>
            <a:ext cx="685800" cy="685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304800"/>
            <a:ext cx="7467600" cy="442800"/>
          </a:xfrm>
        </p:spPr>
        <p:txBody>
          <a:bodyPr wrap="none" lIns="0" tIns="0" rIns="0" anchor="b" anchorCtr="0"/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FFFFFF"/>
                </a:solidFill>
                <a:latin typeface="Constantia"/>
                <a:cs typeface="Constant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7"/>
          </p:nvPr>
        </p:nvSpPr>
        <p:spPr>
          <a:xfrm>
            <a:off x="1260000" y="1144800"/>
            <a:ext cx="3650400" cy="4802400"/>
          </a:xfrm>
        </p:spPr>
        <p:txBody>
          <a:bodyPr lIns="0" tIns="72000" rIns="72000" bIns="0"/>
          <a:lstStyle>
            <a:lvl1pPr marL="0" indent="0">
              <a:buNone/>
              <a:defRPr sz="2100" baseline="0"/>
            </a:lvl1pPr>
            <a:lvl5pPr>
              <a:buFont typeface="Arial"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7" name="Inhaltsplatzhalter 9"/>
          <p:cNvSpPr>
            <a:spLocks noGrp="1"/>
          </p:cNvSpPr>
          <p:nvPr>
            <p:ph sz="quarter" idx="18"/>
          </p:nvPr>
        </p:nvSpPr>
        <p:spPr>
          <a:xfrm>
            <a:off x="5076000" y="1144800"/>
            <a:ext cx="3650400" cy="4802400"/>
          </a:xfrm>
        </p:spPr>
        <p:txBody>
          <a:bodyPr lIns="0" tIns="72000" rIns="72000" bIns="0"/>
          <a:lstStyle>
            <a:lvl1pPr marL="0" indent="0">
              <a:buNone/>
              <a:defRPr sz="2100" baseline="0"/>
            </a:lvl1pPr>
            <a:lvl5pPr>
              <a:buFont typeface="Arial"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8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28600"/>
            <a:ext cx="685800" cy="685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 Spalt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304800"/>
            <a:ext cx="7467600" cy="442800"/>
          </a:xfrm>
        </p:spPr>
        <p:txBody>
          <a:bodyPr wrap="none" lIns="0" tIns="0" rIns="0" anchor="b" anchorCtr="0"/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FFFFFF"/>
                </a:solidFill>
                <a:latin typeface="Constantia"/>
                <a:cs typeface="Constant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7"/>
          </p:nvPr>
        </p:nvSpPr>
        <p:spPr>
          <a:xfrm>
            <a:off x="1259999" y="1144800"/>
            <a:ext cx="7502400" cy="4802400"/>
          </a:xfrm>
        </p:spPr>
        <p:txBody>
          <a:bodyPr lIns="0" tIns="72000" rIns="72000" bIns="0"/>
          <a:lstStyle>
            <a:lvl1pPr marL="0" indent="0">
              <a:buNone/>
              <a:defRPr sz="2400" baseline="0">
                <a:latin typeface="+mj-lt"/>
                <a:cs typeface="Constantia"/>
              </a:defRPr>
            </a:lvl1pPr>
            <a:lvl5pPr>
              <a:buFont typeface="Arial"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152400" y="228600"/>
            <a:ext cx="685800" cy="685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1 Spalte 2x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260000" y="304800"/>
            <a:ext cx="7467600" cy="442800"/>
          </a:xfrm>
        </p:spPr>
        <p:txBody>
          <a:bodyPr wrap="none" lIns="0" tIns="0" rIns="0" anchor="b" anchorCtr="0"/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FFFFFF"/>
                </a:solidFill>
                <a:latin typeface="Constantia"/>
                <a:cs typeface="Constantia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 smtClean="0"/>
              <a:t>Folientitel</a:t>
            </a:r>
            <a:endParaRPr lang="de-DE" dirty="0"/>
          </a:p>
        </p:txBody>
      </p:sp>
      <p:sp>
        <p:nvSpPr>
          <p:cNvPr id="11" name="Inhaltsplatzhalter 9"/>
          <p:cNvSpPr>
            <a:spLocks noGrp="1"/>
          </p:cNvSpPr>
          <p:nvPr>
            <p:ph sz="quarter" idx="17"/>
          </p:nvPr>
        </p:nvSpPr>
        <p:spPr>
          <a:xfrm>
            <a:off x="1261872" y="1773936"/>
            <a:ext cx="7467601" cy="422452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0" numCol="1" anchor="t" anchorCtr="0" compatLnSpc="1">
            <a:prstTxWarp prst="textNoShape">
              <a:avLst/>
            </a:prstTxWarp>
          </a:bodyPr>
          <a:lstStyle>
            <a:lvl1pPr>
              <a:defRPr lang="de-DE" sz="2400" b="0" i="0" kern="1200" baseline="0" dirty="0" smtClean="0">
                <a:solidFill>
                  <a:schemeClr val="tx1"/>
                </a:solidFill>
                <a:latin typeface="+mj-lt"/>
                <a:ea typeface="ＭＳ Ｐゴシック" pitchFamily="-65" charset="-128"/>
                <a:cs typeface="Constantia"/>
              </a:defRPr>
            </a:lvl1pPr>
          </a:lstStyle>
          <a:p>
            <a:pPr marL="0" lv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None/>
            </a:pPr>
            <a:r>
              <a:rPr lang="de-DE" dirty="0" smtClean="0"/>
              <a:t>Textmasterformate durch Klicken bearbeiten</a:t>
            </a:r>
          </a:p>
        </p:txBody>
      </p:sp>
      <p:sp>
        <p:nvSpPr>
          <p:cNvPr id="14" name="Inhaltsplatzhalter 9"/>
          <p:cNvSpPr>
            <a:spLocks noGrp="1"/>
          </p:cNvSpPr>
          <p:nvPr>
            <p:ph sz="quarter" idx="18"/>
          </p:nvPr>
        </p:nvSpPr>
        <p:spPr>
          <a:xfrm>
            <a:off x="1258541" y="1051560"/>
            <a:ext cx="7467601" cy="566928"/>
          </a:xfrm>
        </p:spPr>
        <p:txBody>
          <a:bodyPr lIns="0" tIns="72000" rIns="72000" bIns="0"/>
          <a:lstStyle>
            <a:lvl1pPr marL="0" indent="0">
              <a:buNone/>
              <a:defRPr sz="2400" baseline="0">
                <a:solidFill>
                  <a:schemeClr val="tx2"/>
                </a:solidFill>
                <a:latin typeface="+mn-lt"/>
                <a:cs typeface="Calibri"/>
              </a:defRPr>
            </a:lvl1pPr>
            <a:lvl5pPr>
              <a:buFont typeface="Arial"/>
              <a:buNone/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  <p:sp>
        <p:nvSpPr>
          <p:cNvPr id="15" name="Textplatzhalt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152400" y="228600"/>
            <a:ext cx="685800" cy="685800"/>
          </a:xfrm>
          <a:prstGeom prst="rect">
            <a:avLst/>
          </a:prstGeom>
        </p:spPr>
        <p:txBody>
          <a:bodyPr vert="horz" lIns="0" tIns="0" rIns="0" bIns="0"/>
          <a:lstStyle>
            <a:lvl1pPr algn="r"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1pPr>
            <a:lvl2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2pPr>
            <a:lvl3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3pPr>
            <a:lvl4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4pPr>
            <a:lvl5pPr>
              <a:buNone/>
              <a:defRPr kumimoji="0" lang="de-DE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tantia"/>
                <a:ea typeface="ＭＳ Ｐゴシック" pitchFamily="-65" charset="-128"/>
                <a:cs typeface="Constantia"/>
              </a:defRPr>
            </a:lvl5pPr>
          </a:lstStyle>
          <a:p>
            <a:pPr lvl="0"/>
            <a:r>
              <a:rPr lang="de-DE" dirty="0" smtClean="0"/>
              <a:t>X</a:t>
            </a:r>
            <a:endParaRPr lang="de-DE" dirty="0"/>
          </a:p>
        </p:txBody>
      </p:sp>
      <p:sp>
        <p:nvSpPr>
          <p:cNvPr id="6" name="Fußzeilenplatzhalter 11"/>
          <p:cNvSpPr>
            <a:spLocks noGrp="1"/>
          </p:cNvSpPr>
          <p:nvPr>
            <p:ph type="ftr" sz="quarter" idx="16"/>
          </p:nvPr>
        </p:nvSpPr>
        <p:spPr>
          <a:xfrm>
            <a:off x="1260000" y="6399300"/>
            <a:ext cx="6099175" cy="152400"/>
          </a:xfrm>
        </p:spPr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7" name="Datumsplatzhalter 8"/>
          <p:cNvSpPr>
            <a:spLocks noGrp="1"/>
          </p:cNvSpPr>
          <p:nvPr>
            <p:ph type="dt" sz="half" idx="14"/>
          </p:nvPr>
        </p:nvSpPr>
        <p:spPr>
          <a:xfrm>
            <a:off x="1260000" y="6551700"/>
            <a:ext cx="6094413" cy="153900"/>
          </a:xfrm>
        </p:spPr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9" name="Foliennummernplatzhalter 9"/>
          <p:cNvSpPr>
            <a:spLocks noGrp="1"/>
          </p:cNvSpPr>
          <p:nvPr>
            <p:ph type="sldNum" sz="quarter" idx="15"/>
          </p:nvPr>
        </p:nvSpPr>
        <p:spPr>
          <a:xfrm>
            <a:off x="152400" y="6540587"/>
            <a:ext cx="685800" cy="182563"/>
          </a:xfrm>
        </p:spPr>
        <p:txBody>
          <a:bodyPr/>
          <a:lstStyle/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>
    <p:fade/>
  </p:transition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23850" indent="-32385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85000"/>
        <a:buFont typeface="Arial" pitchFamily="-65" charset="0"/>
        <a:buChar char="►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603250" indent="-287338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863600" indent="-250825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079500" indent="-228600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258888" indent="-179388" algn="l" defTabSz="457200" rtl="0" eaLnBrk="1" fontAlgn="base" hangingPunct="1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1080000" y="1080000"/>
            <a:ext cx="7884000" cy="4536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pic>
        <p:nvPicPr>
          <p:cNvPr id="6" name="Bild 5" descr="diw-log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4000" y="6444000"/>
            <a:ext cx="1080000" cy="153900"/>
          </a:xfrm>
          <a:prstGeom prst="rect">
            <a:avLst/>
          </a:prstGeom>
        </p:spPr>
      </p:pic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0000" y="6399300"/>
            <a:ext cx="609917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8" name="Datumsplatzhalter 5"/>
          <p:cNvSpPr>
            <a:spLocks noGrp="1"/>
          </p:cNvSpPr>
          <p:nvPr>
            <p:ph type="dt" sz="half" idx="2"/>
          </p:nvPr>
        </p:nvSpPr>
        <p:spPr>
          <a:xfrm>
            <a:off x="1260000" y="6551700"/>
            <a:ext cx="6094413" cy="153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52400" y="6540587"/>
            <a:ext cx="6858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</p:sldLayoutIdLst>
  <p:transition spd="med">
    <p:fade/>
  </p:transition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23850" indent="-32385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85000"/>
        <a:buFont typeface="Arial" pitchFamily="-65" charset="0"/>
        <a:buChar char="►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603250" indent="-287338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863600" indent="-250825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079500" indent="-2286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258888" indent="-179388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1260000" y="1143000"/>
            <a:ext cx="7503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Rechteck 9"/>
          <p:cNvSpPr/>
          <p:nvPr/>
        </p:nvSpPr>
        <p:spPr>
          <a:xfrm>
            <a:off x="180000" y="180000"/>
            <a:ext cx="720000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pic>
        <p:nvPicPr>
          <p:cNvPr id="11" name="Bild 10" descr="diw-log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4000" y="6444000"/>
            <a:ext cx="1080000" cy="153900"/>
          </a:xfrm>
          <a:prstGeom prst="rect">
            <a:avLst/>
          </a:prstGeom>
        </p:spPr>
      </p:pic>
      <p:sp>
        <p:nvSpPr>
          <p:cNvPr id="13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260000" y="6399300"/>
            <a:ext cx="6099175" cy="1524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>
                <a:solidFill>
                  <a:schemeClr val="accent1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4" name="Datumsplatzhalter 5"/>
          <p:cNvSpPr>
            <a:spLocks noGrp="1"/>
          </p:cNvSpPr>
          <p:nvPr>
            <p:ph type="dt" sz="half" idx="2"/>
          </p:nvPr>
        </p:nvSpPr>
        <p:spPr>
          <a:xfrm>
            <a:off x="1260000" y="6551700"/>
            <a:ext cx="6094413" cy="153900"/>
          </a:xfrm>
          <a:prstGeom prst="rect">
            <a:avLst/>
          </a:prstGeom>
        </p:spPr>
        <p:txBody>
          <a:bodyPr lIns="0" tIns="0" rIns="0" bIns="0"/>
          <a:lstStyle>
            <a:lvl1pPr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15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152400" y="6540587"/>
            <a:ext cx="685800" cy="18256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10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0A013803-4526-4645-B715-105BE440F5D7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80000" y="180000"/>
            <a:ext cx="7884000" cy="72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transition spd="med">
    <p:fade/>
  </p:transition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144000" indent="-252000" algn="l" defTabSz="457200" rtl="0" eaLnBrk="1" fontAlgn="base" hangingPunct="1">
        <a:lnSpc>
          <a:spcPct val="120000"/>
        </a:lnSpc>
        <a:spcBef>
          <a:spcPct val="0"/>
        </a:spcBef>
        <a:spcAft>
          <a:spcPts val="200"/>
        </a:spcAft>
        <a:buClr>
          <a:schemeClr val="tx2"/>
        </a:buClr>
        <a:buSzPct val="100000"/>
        <a:buFont typeface="Arial"/>
        <a:buChar char="•"/>
        <a:defRPr sz="2400" b="0" i="0" kern="12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1pPr>
      <a:lvl2pPr marL="468000" indent="-252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2100" b="0" i="0" kern="12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2pPr>
      <a:lvl3pPr marL="900000" indent="-252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800" b="0" i="0" kern="12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3pPr>
      <a:lvl4pPr marL="1350000" indent="-252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500" b="0" i="0" kern="12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4pPr>
      <a:lvl5pPr marL="1800000" indent="-252000" algn="l" defTabSz="457200" rtl="0" eaLnBrk="1" fontAlgn="base" hangingPunct="1">
        <a:lnSpc>
          <a:spcPct val="120000"/>
        </a:lnSpc>
        <a:spcBef>
          <a:spcPct val="0"/>
        </a:spcBef>
        <a:spcAft>
          <a:spcPts val="400"/>
        </a:spcAft>
        <a:buClr>
          <a:schemeClr val="tx2"/>
        </a:buClr>
        <a:buSzPct val="100000"/>
        <a:buFont typeface="Arial"/>
        <a:buChar char="•"/>
        <a:defRPr sz="1200" b="0" i="0" kern="1200">
          <a:solidFill>
            <a:schemeClr val="tx1"/>
          </a:solidFill>
          <a:latin typeface="Calibri"/>
          <a:ea typeface="ＭＳ Ｐゴシック" pitchFamily="-65" charset="-128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Gerade Verbindung 4"/>
          <p:cNvCxnSpPr/>
          <p:nvPr/>
        </p:nvCxnSpPr>
        <p:spPr>
          <a:xfrm>
            <a:off x="1080000" y="6300000"/>
            <a:ext cx="78840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/>
          <p:cNvSpPr/>
          <p:nvPr/>
        </p:nvSpPr>
        <p:spPr>
          <a:xfrm>
            <a:off x="180000" y="1944000"/>
            <a:ext cx="8784000" cy="3672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de-DE"/>
          </a:p>
        </p:txBody>
      </p:sp>
      <p:sp>
        <p:nvSpPr>
          <p:cNvPr id="10" name="Textplatzhalter 10"/>
          <p:cNvSpPr txBox="1">
            <a:spLocks/>
          </p:cNvSpPr>
          <p:nvPr/>
        </p:nvSpPr>
        <p:spPr>
          <a:xfrm>
            <a:off x="1260000" y="2362200"/>
            <a:ext cx="7503000" cy="3816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lvl1pPr>
              <a:buNone/>
              <a:defRPr sz="1500" b="0" i="0" baseline="0">
                <a:solidFill>
                  <a:schemeClr val="bg1"/>
                </a:solidFill>
                <a:latin typeface="Calibri"/>
                <a:cs typeface="Calibri"/>
              </a:defRPr>
            </a:lvl1pPr>
            <a:lvl3pPr>
              <a:buNone/>
              <a:defRPr/>
            </a:lvl3pPr>
          </a:lstStyle>
          <a:p>
            <a:pPr marL="323850" marR="0" lvl="0" indent="-323850" algn="l" defTabSz="4572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1000"/>
              </a:spcAft>
              <a:buClr>
                <a:schemeClr val="tx2"/>
              </a:buClr>
              <a:buSzPct val="85000"/>
              <a:buFont typeface="Arial" pitchFamily="-65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ＭＳ Ｐゴシック" pitchFamily="-65" charset="-128"/>
                <a:cs typeface="Calibri"/>
              </a:rPr>
              <a:t>Vielen Dank für Ihre Aufmerksamkeit.</a:t>
            </a:r>
          </a:p>
        </p:txBody>
      </p:sp>
      <p:cxnSp>
        <p:nvCxnSpPr>
          <p:cNvPr id="11" name="Gerade Verbindung 10"/>
          <p:cNvCxnSpPr/>
          <p:nvPr/>
        </p:nvCxnSpPr>
        <p:spPr>
          <a:xfrm>
            <a:off x="1080000" y="2743200"/>
            <a:ext cx="7740000" cy="1588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Bild 11" descr="diw-logo-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0000" y="3168000"/>
            <a:ext cx="1620000" cy="230850"/>
          </a:xfrm>
          <a:prstGeom prst="rect">
            <a:avLst/>
          </a:prstGeom>
        </p:spPr>
      </p:pic>
      <p:sp>
        <p:nvSpPr>
          <p:cNvPr id="14" name="Textplatzhalter 10"/>
          <p:cNvSpPr txBox="1">
            <a:spLocks/>
          </p:cNvSpPr>
          <p:nvPr/>
        </p:nvSpPr>
        <p:spPr>
          <a:xfrm>
            <a:off x="1260000" y="3657600"/>
            <a:ext cx="7503000" cy="1401600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buNone/>
              <a:defRPr sz="1600" b="0" i="0" baseline="0">
                <a:solidFill>
                  <a:schemeClr val="bg1"/>
                </a:solidFill>
                <a:latin typeface="Trebuchet MS"/>
                <a:cs typeface="Trebuchet MS"/>
              </a:defRPr>
            </a:lvl1pPr>
            <a:lvl3pPr>
              <a:buNone/>
              <a:defRPr/>
            </a:lvl3pPr>
          </a:lstStyle>
          <a:p>
            <a:pPr rtl="0">
              <a:lnSpc>
                <a:spcPct val="110000"/>
              </a:lnSpc>
            </a:pPr>
            <a:r>
              <a:rPr lang="de-DE" sz="1200" b="1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DIW Berlin — Deutsches Institut</a:t>
            </a:r>
          </a:p>
          <a:p>
            <a:pPr rtl="0">
              <a:lnSpc>
                <a:spcPct val="110000"/>
              </a:lnSpc>
            </a:pPr>
            <a:r>
              <a:rPr lang="de-DE" sz="1200" b="1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für Wirtschaftsforschung e.V.</a:t>
            </a:r>
          </a:p>
          <a:p>
            <a:pPr rtl="0">
              <a:lnSpc>
                <a:spcPct val="110000"/>
              </a:lnSpc>
            </a:pPr>
            <a:r>
              <a:rPr lang="de-DE" sz="1200" b="0" i="0" kern="1200" baseline="0" dirty="0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Mohrenstraße 58, 10117 Berlin</a:t>
            </a:r>
          </a:p>
          <a:p>
            <a:pPr rtl="0">
              <a:lnSpc>
                <a:spcPct val="110000"/>
              </a:lnSpc>
            </a:pPr>
            <a:r>
              <a:rPr lang="de-DE" sz="1200" b="0" i="0" kern="1200" baseline="0" dirty="0" err="1" smtClean="0">
                <a:solidFill>
                  <a:schemeClr val="bg1"/>
                </a:solidFill>
                <a:latin typeface="Calibri"/>
                <a:ea typeface="ＭＳ Ｐゴシック" pitchFamily="-65" charset="-128"/>
                <a:cs typeface="Calibri"/>
              </a:rPr>
              <a:t>www.diw.de</a:t>
            </a:r>
            <a:endParaRPr lang="de-DE" sz="1200" b="0" i="0" kern="1200" baseline="0" dirty="0" smtClean="0">
              <a:solidFill>
                <a:schemeClr val="bg1"/>
              </a:solidFill>
              <a:latin typeface="Calibri"/>
              <a:ea typeface="ＭＳ Ｐゴシック" pitchFamily="-65" charset="-128"/>
              <a:cs typeface="Calibri"/>
            </a:endParaRPr>
          </a:p>
          <a:p>
            <a:pPr rtl="0">
              <a:lnSpc>
                <a:spcPct val="110000"/>
              </a:lnSpc>
            </a:pPr>
            <a:endParaRPr kumimoji="0" lang="de-DE" sz="1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ＭＳ Ｐゴシック" pitchFamily="-65" charset="-128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spd="med">
    <p:fade/>
  </p:transition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itchFamily="-65" charset="0"/>
          <a:ea typeface="ＭＳ Ｐゴシック" pitchFamily="-65" charset="-128"/>
        </a:defRPr>
      </a:lvl9pPr>
    </p:titleStyle>
    <p:bodyStyle>
      <a:lvl1pPr marL="323850" indent="-32385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85000"/>
        <a:buFont typeface="Arial" pitchFamily="-65" charset="0"/>
        <a:buChar char="►"/>
        <a:defRPr sz="3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1pPr>
      <a:lvl2pPr marL="603250" indent="-287338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6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2pPr>
      <a:lvl3pPr marL="863600" indent="-250825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4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3pPr>
      <a:lvl4pPr marL="1079500" indent="-228600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2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4pPr>
      <a:lvl5pPr marL="1258888" indent="-179388" algn="l" defTabSz="457200" rtl="0" eaLnBrk="0" fontAlgn="base" hangingPunct="0">
        <a:lnSpc>
          <a:spcPct val="120000"/>
        </a:lnSpc>
        <a:spcBef>
          <a:spcPct val="0"/>
        </a:spcBef>
        <a:spcAft>
          <a:spcPts val="1000"/>
        </a:spcAft>
        <a:buClr>
          <a:schemeClr val="tx2"/>
        </a:buClr>
        <a:buSzPct val="120000"/>
        <a:buFont typeface="Arial" pitchFamily="-65" charset="0"/>
        <a:buChar char="●"/>
        <a:defRPr sz="1000" kern="1200">
          <a:solidFill>
            <a:schemeClr val="tx1"/>
          </a:solidFill>
          <a:latin typeface="Arial"/>
          <a:ea typeface="ＭＳ Ｐゴシック" pitchFamily="-65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Koordinierung von </a:t>
            </a:r>
            <a:r>
              <a:rPr lang="de-DE" sz="3200" dirty="0" smtClean="0"/>
              <a:t>Engpassmanagement </a:t>
            </a:r>
            <a:r>
              <a:rPr lang="de-DE" sz="3200" dirty="0"/>
              <a:t>in Deutschland: </a:t>
            </a:r>
            <a:r>
              <a:rPr lang="de-DE" sz="3200" dirty="0" smtClean="0"/>
              <a:t/>
            </a:r>
            <a:br>
              <a:rPr lang="de-DE" sz="3200" dirty="0" smtClean="0"/>
            </a:br>
            <a:r>
              <a:rPr lang="de-DE" sz="3200" dirty="0" smtClean="0"/>
              <a:t>Welche </a:t>
            </a:r>
            <a:r>
              <a:rPr lang="de-DE" sz="3200" dirty="0"/>
              <a:t>Synergieeffekte sind </a:t>
            </a:r>
            <a:r>
              <a:rPr lang="de-DE" sz="3200" dirty="0" smtClean="0"/>
              <a:t>zu erwarten</a:t>
            </a:r>
            <a:r>
              <a:rPr lang="de-DE" sz="3200" dirty="0"/>
              <a:t>?</a:t>
            </a:r>
            <a:br>
              <a:rPr lang="de-DE" sz="3200" dirty="0"/>
            </a:br>
            <a:endParaRPr lang="de-DE" sz="32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sz="1400" dirty="0"/>
              <a:t>Workshop III: Netzausbau in Deutschland und den europäischen </a:t>
            </a:r>
            <a:r>
              <a:rPr lang="de-DE" sz="1400" dirty="0" smtClean="0"/>
              <a:t>Nachbarländern </a:t>
            </a:r>
            <a:r>
              <a:rPr lang="de-DE" sz="1400" dirty="0"/>
              <a:t>– Ist weniger mehr?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de-DE" dirty="0" smtClean="0"/>
              <a:t>Friedrich Kunz &amp; Alexander </a:t>
            </a:r>
            <a:r>
              <a:rPr lang="de-DE" dirty="0" err="1" smtClean="0"/>
              <a:t>Zerrahn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de-DE" dirty="0" smtClean="0"/>
              <a:t>DIW Berlin, 05.04.2013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Datengrundlage 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DE" sz="1800" b="1" dirty="0" smtClean="0"/>
              <a:t>Abbildung des deutschen Strommarktes in 2011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8760h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Blockscharfer konventioneller Kraftwerkspark basierend auf </a:t>
            </a:r>
            <a:r>
              <a:rPr lang="de-DE" sz="1800" dirty="0" err="1" smtClean="0"/>
              <a:t>BNetzA</a:t>
            </a:r>
            <a:r>
              <a:rPr lang="de-DE" sz="1800" dirty="0" smtClean="0"/>
              <a:t> Kraftwerksliste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Stündliche Abbildung der Einspeisung erneuerbarer Erzeugung (insb. Wind &amp; PV)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Regionalisierung der Erneuerbaren auf Basis der EEG-Anlagestammdaten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Regionalisierung der Nachfrage auf Basis regionaler Indikatoren (BIP und Bevölkerung)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Detaillierte Abbildung des deutschen Hochspannungsnetzes (≥ 220kV)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Approximation des Auslands anhand Import/Export</a:t>
            </a:r>
            <a:endParaRPr lang="de-DE" sz="1800" dirty="0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10</a:t>
            </a:fld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Geographisches Engpassmuster deckt sich im Wesentlichen mit </a:t>
            </a:r>
            <a:r>
              <a:rPr lang="de-DE" dirty="0" err="1" smtClean="0"/>
              <a:t>BNetzA</a:t>
            </a:r>
            <a:r>
              <a:rPr lang="de-DE" dirty="0" smtClean="0"/>
              <a:t> (2012)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37" y="1052736"/>
            <a:ext cx="4736951" cy="5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31315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Engpasskosten sinken mit zunehmendem Koordinierungsgrad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graphicFrame>
        <p:nvGraphicFramePr>
          <p:cNvPr id="9" name="Inhaltsplatzhalter 8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435042733"/>
              </p:ext>
            </p:extLst>
          </p:nvPr>
        </p:nvGraphicFramePr>
        <p:xfrm>
          <a:off x="1260475" y="1265168"/>
          <a:ext cx="7502524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7389"/>
                <a:gridCol w="1805045"/>
                <a:gridCol w="1805045"/>
                <a:gridCol w="1805045"/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Engpass-management-kosten</a:t>
                      </a:r>
                      <a:endParaRPr lang="de-DE" sz="1600" baseline="0" dirty="0" smtClean="0"/>
                    </a:p>
                    <a:p>
                      <a:pPr algn="ctr"/>
                      <a:r>
                        <a:rPr lang="de-DE" sz="1600" b="0" baseline="0" dirty="0" smtClean="0"/>
                        <a:t>[Mill. EUR]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Redispatch</a:t>
                      </a:r>
                      <a:r>
                        <a:rPr lang="de-DE" sz="1600" dirty="0" smtClean="0"/>
                        <a:t> Volumen</a:t>
                      </a:r>
                    </a:p>
                    <a:p>
                      <a:pPr algn="ctr"/>
                      <a:endParaRPr lang="de-DE" sz="1600" b="0" dirty="0" smtClean="0"/>
                    </a:p>
                    <a:p>
                      <a:pPr algn="ctr"/>
                      <a:r>
                        <a:rPr lang="de-DE" sz="1600" b="0" dirty="0" smtClean="0"/>
                        <a:t>[</a:t>
                      </a:r>
                      <a:r>
                        <a:rPr lang="de-DE" sz="1600" b="0" dirty="0" err="1" smtClean="0"/>
                        <a:t>GWh</a:t>
                      </a:r>
                      <a:r>
                        <a:rPr lang="de-DE" sz="1600" b="0" dirty="0" smtClean="0"/>
                        <a:t>]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err="1" smtClean="0"/>
                        <a:t>Durchschnittl</a:t>
                      </a:r>
                      <a:r>
                        <a:rPr lang="de-DE" sz="1600" dirty="0" smtClean="0"/>
                        <a:t>. Kosten</a:t>
                      </a:r>
                    </a:p>
                    <a:p>
                      <a:pPr algn="ctr"/>
                      <a:endParaRPr lang="de-DE" sz="1600" b="0" dirty="0" smtClean="0"/>
                    </a:p>
                    <a:p>
                      <a:pPr algn="ctr"/>
                      <a:r>
                        <a:rPr lang="de-DE" sz="1600" b="0" dirty="0" smtClean="0"/>
                        <a:t>[EUR/</a:t>
                      </a:r>
                      <a:r>
                        <a:rPr lang="de-DE" sz="1600" b="0" dirty="0" err="1" smtClean="0"/>
                        <a:t>MWh</a:t>
                      </a:r>
                      <a:r>
                        <a:rPr lang="de-DE" sz="1600" b="0" dirty="0" smtClean="0"/>
                        <a:t>]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Ein Netzbetreiber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30,36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7,66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3,96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Vier Netzbetreiber - koordiniert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124,14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11,01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11,27</a:t>
                      </a:r>
                      <a:endParaRPr lang="en-US" sz="1600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Vier Netzbetreiber - unkoordiniert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179,56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8,54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 smtClean="0"/>
                        <a:t>21,06</a:t>
                      </a:r>
                      <a:endParaRPr lang="en-US" sz="16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endParaRPr lang="en-US" dirty="0"/>
          </a:p>
        </p:txBody>
      </p:sp>
      <p:sp>
        <p:nvSpPr>
          <p:cNvPr id="12" name="Inhaltsplatzhalter 4"/>
          <p:cNvSpPr txBox="1">
            <a:spLocks/>
          </p:cNvSpPr>
          <p:nvPr/>
        </p:nvSpPr>
        <p:spPr bwMode="auto">
          <a:xfrm>
            <a:off x="1259999" y="4221088"/>
            <a:ext cx="7502400" cy="172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72000" rIns="7200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200"/>
              </a:spcAft>
              <a:buClr>
                <a:schemeClr val="tx2"/>
              </a:buClr>
              <a:buSzPct val="100000"/>
              <a:buFont typeface="Arial"/>
              <a:buNone/>
              <a:defRPr sz="2400" b="0" i="0" kern="1200" baseline="0">
                <a:solidFill>
                  <a:schemeClr val="tx1"/>
                </a:solidFill>
                <a:latin typeface="+mj-lt"/>
                <a:ea typeface="ＭＳ Ｐゴシック" pitchFamily="-65" charset="-128"/>
                <a:cs typeface="Constantia"/>
              </a:defRPr>
            </a:lvl1pPr>
            <a:lvl2pPr marL="468000" indent="-252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2100" b="0" i="0" kern="1200">
                <a:solidFill>
                  <a:schemeClr val="tx1"/>
                </a:solidFill>
                <a:latin typeface="Calibri"/>
                <a:ea typeface="ＭＳ Ｐゴシック" pitchFamily="-65" charset="-128"/>
                <a:cs typeface="Calibri"/>
              </a:defRPr>
            </a:lvl2pPr>
            <a:lvl3pPr marL="900000" indent="-252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Calibri"/>
                <a:ea typeface="ＭＳ Ｐゴシック" pitchFamily="-65" charset="-128"/>
                <a:cs typeface="Calibri"/>
              </a:defRPr>
            </a:lvl3pPr>
            <a:lvl4pPr marL="1350000" indent="-252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Char char="•"/>
              <a:defRPr sz="1500" b="0" i="0" kern="1200">
                <a:solidFill>
                  <a:schemeClr val="tx1"/>
                </a:solidFill>
                <a:latin typeface="Calibri"/>
                <a:ea typeface="ＭＳ Ｐゴシック" pitchFamily="-65" charset="-128"/>
                <a:cs typeface="Calibri"/>
              </a:defRPr>
            </a:lvl4pPr>
            <a:lvl5pPr marL="1800000" indent="-252000" algn="l" defTabSz="457200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ts val="400"/>
              </a:spcAft>
              <a:buClr>
                <a:schemeClr val="tx2"/>
              </a:buClr>
              <a:buSzPct val="100000"/>
              <a:buFont typeface="Arial"/>
              <a:buNone/>
              <a:defRPr sz="1200" b="0" i="0" kern="1200">
                <a:solidFill>
                  <a:schemeClr val="tx1"/>
                </a:solidFill>
                <a:latin typeface="Calibri"/>
                <a:ea typeface="ＭＳ Ｐゴシック" pitchFamily="-65" charset="-128"/>
                <a:cs typeface="Calibri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Engpässe in allen Koordinierungsfällen identisch, aber deren Management variiert maßgeblich mit Grad der Koordinierung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Engpasskosten steigen durch Einsatz teurerer Kraftwerke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1800" dirty="0" smtClean="0"/>
              <a:t>Volumen steigt aufgrund zonaler Bilanzanforderung und zusätzlicher Engpässe durch </a:t>
            </a:r>
            <a:r>
              <a:rPr lang="de-DE" sz="1800" dirty="0" err="1" smtClean="0"/>
              <a:t>Redispatch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4371840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Koordinierungsgrad zwischen Übertragungsnetzbetreiber schwer abschätzbar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DE" sz="1800" dirty="0" smtClean="0"/>
              <a:t>Standardisierung der Engpassmanagementmaßnahmen durch </a:t>
            </a:r>
            <a:r>
              <a:rPr lang="de-DE" sz="1800" dirty="0" err="1" smtClean="0"/>
              <a:t>BNetzA</a:t>
            </a:r>
            <a:endParaRPr lang="de-DE" sz="1800" dirty="0" smtClean="0"/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Standardisierung der vertraglichen Rahmenbedingungen in BK6-11-098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Standardisierung der Vergütung in BK8-12-019</a:t>
            </a:r>
          </a:p>
          <a:p>
            <a:pPr marL="810900" lvl="1" indent="-342900">
              <a:buFont typeface="Arial" pitchFamily="34" charset="0"/>
              <a:buChar char="•"/>
            </a:pPr>
            <a:endParaRPr lang="de-DE" sz="1800" dirty="0" smtClean="0"/>
          </a:p>
          <a:p>
            <a:pPr marL="285750" indent="-285750">
              <a:buFont typeface="Wingdings"/>
              <a:buChar char="à"/>
            </a:pPr>
            <a:r>
              <a:rPr lang="de-DE" sz="1800" dirty="0" smtClean="0"/>
              <a:t>Beinhaltet keine explizite Regelung zum regelzonenübergreifenden Engpassmanagement: „… </a:t>
            </a:r>
            <a:r>
              <a:rPr lang="de-DE" sz="1800" dirty="0"/>
              <a:t>regelzonenübergreifender </a:t>
            </a:r>
            <a:r>
              <a:rPr lang="de-DE" sz="1800" dirty="0" smtClean="0"/>
              <a:t>strombedingter </a:t>
            </a:r>
            <a:r>
              <a:rPr lang="de-DE" sz="1800" dirty="0" err="1" smtClean="0"/>
              <a:t>Redispatch</a:t>
            </a:r>
            <a:r>
              <a:rPr lang="de-DE" sz="1800" dirty="0" smtClean="0"/>
              <a:t> </a:t>
            </a:r>
            <a:r>
              <a:rPr lang="de-DE" sz="1800" dirty="0"/>
              <a:t>sei zwischen den betroffenen Übertragungsnetzbetreibern </a:t>
            </a:r>
            <a:r>
              <a:rPr lang="de-DE" sz="1800" dirty="0" smtClean="0"/>
              <a:t>abzustimmen.“  (BK6-11-098)</a:t>
            </a:r>
          </a:p>
          <a:p>
            <a:endParaRPr lang="de-DE" sz="1800" dirty="0" smtClean="0"/>
          </a:p>
          <a:p>
            <a:r>
              <a:rPr lang="de-DE" sz="1800" dirty="0" smtClean="0"/>
              <a:t>Standardisierter Datenaustausch (DACF, IDCF) und regionale/bilaterale Kooperationen (z.B. </a:t>
            </a:r>
            <a:r>
              <a:rPr lang="de-DE" sz="1800" dirty="0" err="1" smtClean="0"/>
              <a:t>Coreso</a:t>
            </a:r>
            <a:r>
              <a:rPr lang="de-DE" sz="1800" dirty="0" smtClean="0"/>
              <a:t>, Security Service Center, TSO Security </a:t>
            </a:r>
            <a:r>
              <a:rPr lang="de-DE" sz="1800" dirty="0" err="1" smtClean="0"/>
              <a:t>Cooperation</a:t>
            </a:r>
            <a:r>
              <a:rPr lang="de-DE" sz="1800" dirty="0" smtClean="0"/>
              <a:t>) ermöglichen Koordinierung zwischen TSOs</a:t>
            </a:r>
          </a:p>
          <a:p>
            <a:endParaRPr lang="de-DE" sz="1800" dirty="0" smtClean="0"/>
          </a:p>
          <a:p>
            <a:r>
              <a:rPr lang="de-DE" sz="1800" dirty="0" smtClean="0"/>
              <a:t>Koordinierungsaspekte in Diskussion bei der Erstellung der Network Codes</a:t>
            </a:r>
            <a:endParaRPr lang="en-US" sz="1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6044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Schlussfolgerungen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de-DE" sz="2000" dirty="0" smtClean="0"/>
              <a:t>Engpassmanagement insbesondere zur kurzfristigen </a:t>
            </a:r>
            <a:r>
              <a:rPr lang="de-DE" sz="2000" dirty="0" smtClean="0"/>
              <a:t>Netzbewirtschaftung </a:t>
            </a:r>
            <a:r>
              <a:rPr lang="de-DE" sz="2000" dirty="0" smtClean="0"/>
              <a:t>von Bedeutung</a:t>
            </a:r>
          </a:p>
          <a:p>
            <a:endParaRPr lang="de-DE" sz="2000" dirty="0"/>
          </a:p>
          <a:p>
            <a:r>
              <a:rPr lang="de-DE" sz="2000" dirty="0" smtClean="0"/>
              <a:t>Koordinierung der Übertragungsnetzbetreiber bestimmt maßgeblich die entstehenden </a:t>
            </a:r>
            <a:r>
              <a:rPr lang="de-DE" sz="2000" dirty="0" smtClean="0"/>
              <a:t>Engpassmanagementkosten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2000" dirty="0" smtClean="0"/>
              <a:t>Synergieeffekte betragen bis zu 150 Mill. EUR p.a.</a:t>
            </a:r>
            <a:endParaRPr lang="de-DE" sz="2000" dirty="0" smtClean="0"/>
          </a:p>
          <a:p>
            <a:endParaRPr lang="de-DE" sz="2000" dirty="0"/>
          </a:p>
          <a:p>
            <a:r>
              <a:rPr lang="de-DE" sz="2000" dirty="0" smtClean="0"/>
              <a:t>Verstärkte Koordinierung zwischen nationalen und internationalen </a:t>
            </a:r>
            <a:r>
              <a:rPr lang="de-DE" sz="2000" dirty="0" smtClean="0"/>
              <a:t>Netzbetreibern bei </a:t>
            </a:r>
            <a:r>
              <a:rPr lang="de-DE" sz="2000" dirty="0" smtClean="0"/>
              <a:t>der Netzbewirtschaftung vor dem Hintergrund höherer Netzauslastungen notwendig 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3820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1260000" y="4648200"/>
            <a:ext cx="2057400" cy="838200"/>
          </a:xfrm>
        </p:spPr>
        <p:txBody>
          <a:bodyPr/>
          <a:lstStyle/>
          <a:p>
            <a:r>
              <a:rPr lang="de-DE" dirty="0" smtClean="0"/>
              <a:t>fkunz@diw.de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Engpassmanagement in Deutschland</a:t>
            </a:r>
          </a:p>
          <a:p>
            <a:r>
              <a:rPr lang="de-DE" dirty="0" smtClean="0"/>
              <a:t>Modellbeschreibung</a:t>
            </a:r>
          </a:p>
          <a:p>
            <a:r>
              <a:rPr lang="de-DE" dirty="0" smtClean="0"/>
              <a:t>Ergebnisse</a:t>
            </a:r>
          </a:p>
          <a:p>
            <a:r>
              <a:rPr lang="de-DE" dirty="0" smtClean="0"/>
              <a:t>Schlussfolgerungen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Veränderte Anforderungen an das deutsche Hochspannungsnetz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1800" dirty="0" smtClean="0"/>
              <a:t>Energiewende verändert Anforderungen an das Netz</a:t>
            </a:r>
          </a:p>
          <a:p>
            <a:pPr lvl="1"/>
            <a:r>
              <a:rPr lang="de-DE" sz="1800" dirty="0" smtClean="0"/>
              <a:t>Abschaltung von Kernkraftwerken</a:t>
            </a:r>
          </a:p>
          <a:p>
            <a:pPr lvl="1"/>
            <a:r>
              <a:rPr lang="de-DE" sz="1800" dirty="0" smtClean="0"/>
              <a:t>Ausbau dezentraler erneuerbarer Energien insb. in lastfernen Regionen</a:t>
            </a:r>
          </a:p>
          <a:p>
            <a:pPr lvl="1"/>
            <a:endParaRPr lang="de-DE" sz="1800" dirty="0" smtClean="0"/>
          </a:p>
          <a:p>
            <a:pPr marL="0" indent="0">
              <a:buNone/>
            </a:pPr>
            <a:r>
              <a:rPr lang="de-DE" sz="1800" dirty="0" smtClean="0">
                <a:sym typeface="Wingdings" pitchFamily="2" charset="2"/>
              </a:rPr>
              <a:t>Existierende Netzkapazität limitiert den überregionalen Transport von elektrischer Energie (Engpass)</a:t>
            </a:r>
          </a:p>
          <a:p>
            <a:pPr marL="342900" indent="-342900">
              <a:buFont typeface="Wingdings"/>
              <a:buChar char="à"/>
            </a:pPr>
            <a:endParaRPr lang="de-DE" sz="18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de-DE" sz="1800" dirty="0" smtClean="0"/>
              <a:t>Anpassung von Stromflüssen mithilfe technischer und ökonomischer Methoden zur Vermeidung von Überlasten (Engpassmanagement)</a:t>
            </a:r>
          </a:p>
          <a:p>
            <a:pPr marL="666900" lvl="1" indent="-342900"/>
            <a:r>
              <a:rPr lang="de-DE" sz="1800" dirty="0" smtClean="0"/>
              <a:t>Netztopologie</a:t>
            </a:r>
          </a:p>
          <a:p>
            <a:pPr marL="666900" lvl="1" indent="-342900"/>
            <a:r>
              <a:rPr lang="de-DE" sz="1800" dirty="0" err="1" smtClean="0"/>
              <a:t>Redispatch</a:t>
            </a:r>
            <a:r>
              <a:rPr lang="de-DE" sz="1800" dirty="0" smtClean="0"/>
              <a:t> von Kraftwerken</a:t>
            </a:r>
          </a:p>
          <a:p>
            <a:pPr marL="666900" lvl="1" indent="-342900"/>
            <a:r>
              <a:rPr lang="de-DE" sz="1800" dirty="0" smtClean="0"/>
              <a:t>Netzausbau (langfristig)</a:t>
            </a:r>
          </a:p>
          <a:p>
            <a:endParaRPr lang="en-US" sz="1800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301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Management von Netzengpässen erfolgt in zwei Stufen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1260475" y="1143000"/>
            <a:ext cx="4679677" cy="4572000"/>
          </a:xfrm>
        </p:spPr>
        <p:txBody>
          <a:bodyPr/>
          <a:lstStyle/>
          <a:p>
            <a:pPr marL="0" indent="0">
              <a:buNone/>
            </a:pPr>
            <a:r>
              <a:rPr lang="de-DE" sz="1600" b="1" dirty="0"/>
              <a:t>10.00: Reservemarkt</a:t>
            </a:r>
          </a:p>
          <a:p>
            <a:pPr marL="666900" lvl="1" indent="-342900"/>
            <a:r>
              <a:rPr lang="de-DE" sz="1600" dirty="0"/>
              <a:t>Bestimmung der Reservekapazitäten</a:t>
            </a:r>
          </a:p>
          <a:p>
            <a:pPr marL="0" indent="0">
              <a:buNone/>
            </a:pPr>
            <a:r>
              <a:rPr lang="de-DE" sz="1600" b="1" dirty="0"/>
              <a:t>12.00: </a:t>
            </a:r>
            <a:r>
              <a:rPr lang="de-DE" sz="1600" b="1" dirty="0" err="1"/>
              <a:t>Dayaheadmarkt</a:t>
            </a:r>
            <a:r>
              <a:rPr lang="de-DE" sz="1600" b="1" dirty="0"/>
              <a:t> (sog. Spotmarkt)</a:t>
            </a:r>
          </a:p>
          <a:p>
            <a:pPr marL="666900" lvl="1" indent="-342900"/>
            <a:r>
              <a:rPr lang="de-DE" sz="1600" dirty="0"/>
              <a:t>Zentrale Auktion (e.g. EPEX), etc.</a:t>
            </a:r>
          </a:p>
          <a:p>
            <a:pPr marL="666900" lvl="1" indent="-342900"/>
            <a:r>
              <a:rPr lang="de-DE" sz="1600" dirty="0"/>
              <a:t>Mengen- und Preisbestimmung für </a:t>
            </a: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smtClean="0"/>
              <a:t>alle </a:t>
            </a:r>
            <a:r>
              <a:rPr lang="de-DE" sz="1600" dirty="0"/>
              <a:t>Stunden des nachfolgenden Tages</a:t>
            </a:r>
          </a:p>
          <a:p>
            <a:pPr marL="0" indent="0">
              <a:buNone/>
            </a:pPr>
            <a:r>
              <a:rPr lang="de-DE" sz="1600" b="1" dirty="0" smtClean="0"/>
              <a:t>15.00: </a:t>
            </a:r>
            <a:r>
              <a:rPr lang="de-DE" sz="1600" b="1" dirty="0" err="1" smtClean="0"/>
              <a:t>Intradaymarkt</a:t>
            </a:r>
            <a:endParaRPr lang="de-DE" sz="1600" b="1" dirty="0"/>
          </a:p>
          <a:p>
            <a:pPr marL="666900" lvl="1" indent="-342900"/>
            <a:r>
              <a:rPr lang="de-DE" sz="1600" dirty="0"/>
              <a:t>Standardisierter Handel an der EPEX, etc.</a:t>
            </a:r>
          </a:p>
          <a:p>
            <a:pPr marL="666900" lvl="1" indent="-342900"/>
            <a:r>
              <a:rPr lang="de-DE" sz="1600" dirty="0"/>
              <a:t>Handelsende RT-45min</a:t>
            </a:r>
          </a:p>
          <a:p>
            <a:pPr marL="0" indent="0">
              <a:buNone/>
            </a:pPr>
            <a:r>
              <a:rPr lang="de-DE" sz="1600" b="1" dirty="0"/>
              <a:t>RT-45min: Finale Erzeugungsfahrpläne</a:t>
            </a:r>
          </a:p>
          <a:p>
            <a:pPr marL="666900" lvl="1" indent="-342900"/>
            <a:r>
              <a:rPr lang="de-DE" sz="1600" dirty="0"/>
              <a:t>§ 5 (2) </a:t>
            </a:r>
            <a:r>
              <a:rPr lang="de-DE" sz="1600" dirty="0" err="1"/>
              <a:t>StromNZV</a:t>
            </a:r>
            <a:endParaRPr lang="de-DE" sz="1600" dirty="0"/>
          </a:p>
          <a:p>
            <a:pPr marL="666900" lvl="1" indent="-342900"/>
            <a:r>
              <a:rPr lang="de-DE" sz="1600" dirty="0"/>
              <a:t>Behandlung von auftretenden Netzengpässen im Marktgebiet </a:t>
            </a:r>
          </a:p>
          <a:p>
            <a:pPr marL="0" indent="0">
              <a:buNone/>
            </a:pPr>
            <a:r>
              <a:rPr lang="de-DE" sz="1600" b="1" dirty="0"/>
              <a:t>RT: Einsatz von Regelenergie zur Behebung von Ungleichgewichten und Abweichungen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Friedrich Kunz, 05.04.2013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8" name="Pfeil nach rechts 7"/>
          <p:cNvSpPr/>
          <p:nvPr/>
        </p:nvSpPr>
        <p:spPr>
          <a:xfrm>
            <a:off x="5592519" y="2898494"/>
            <a:ext cx="3400268" cy="318717"/>
          </a:xfrm>
          <a:prstGeom prst="rightArrow">
            <a:avLst/>
          </a:prstGeom>
          <a:solidFill>
            <a:srgbClr val="BFBFB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5592519" y="1667710"/>
            <a:ext cx="0" cy="129452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6421182" y="2173874"/>
            <a:ext cx="0" cy="78836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5669951" y="1831182"/>
            <a:ext cx="15024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err="1" smtClean="0">
                <a:latin typeface="+mj-lt"/>
              </a:rPr>
              <a:t>Dayaheadmarkt</a:t>
            </a:r>
            <a:endParaRPr lang="en-US" sz="1600" dirty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058616" y="2173874"/>
            <a:ext cx="1529840" cy="338554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latin typeface="+mj-lt"/>
              </a:rPr>
              <a:t>Intradaymarkt</a:t>
            </a:r>
            <a:endParaRPr lang="en-US" sz="1600" dirty="0">
              <a:latin typeface="+mj-lt"/>
            </a:endParaRPr>
          </a:p>
        </p:txBody>
      </p:sp>
      <p:sp>
        <p:nvSpPr>
          <p:cNvPr id="13" name="Geschweifte Klammer links 12"/>
          <p:cNvSpPr/>
          <p:nvPr/>
        </p:nvSpPr>
        <p:spPr>
          <a:xfrm rot="5400000">
            <a:off x="7621330" y="1995113"/>
            <a:ext cx="403789" cy="153046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390155" y="1340768"/>
            <a:ext cx="1340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+mj-lt"/>
              </a:rPr>
              <a:t>Reservemarkt</a:t>
            </a:r>
            <a:endParaRPr lang="en-US" sz="1600" dirty="0"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284486" y="328015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+mj-lt"/>
              </a:rPr>
              <a:t>10 D-1</a:t>
            </a:r>
            <a:endParaRPr lang="en-US" sz="1400" dirty="0">
              <a:latin typeface="+mj-lt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59566" y="328015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+mj-lt"/>
              </a:rPr>
              <a:t>12 D-1</a:t>
            </a:r>
            <a:endParaRPr lang="en-US" sz="1400" dirty="0">
              <a:latin typeface="+mj-lt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6726633" y="3280150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+mj-lt"/>
              </a:rPr>
              <a:t>15 D-1</a:t>
            </a:r>
            <a:endParaRPr lang="en-US" sz="1400" dirty="0">
              <a:latin typeface="+mj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8653433" y="3280150"/>
            <a:ext cx="368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 smtClean="0">
                <a:latin typeface="+mj-lt"/>
              </a:rPr>
              <a:t>RT</a:t>
            </a:r>
            <a:endParaRPr lang="en-US" sz="1400" dirty="0">
              <a:latin typeface="+mj-lt"/>
            </a:endParaRPr>
          </a:p>
        </p:txBody>
      </p:sp>
      <p:sp>
        <p:nvSpPr>
          <p:cNvPr id="19" name="Pfeil nach rechts 18"/>
          <p:cNvSpPr/>
          <p:nvPr/>
        </p:nvSpPr>
        <p:spPr>
          <a:xfrm rot="16200000">
            <a:off x="6142824" y="3799149"/>
            <a:ext cx="556716" cy="360040"/>
          </a:xfrm>
          <a:prstGeom prst="rightArrow">
            <a:avLst/>
          </a:prstGeom>
          <a:solidFill>
            <a:srgbClr val="F3C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Pfeil nach rechts 19"/>
          <p:cNvSpPr/>
          <p:nvPr/>
        </p:nvSpPr>
        <p:spPr>
          <a:xfrm rot="16200000">
            <a:off x="8506110" y="3799148"/>
            <a:ext cx="556716" cy="360040"/>
          </a:xfrm>
          <a:prstGeom prst="rightArrow">
            <a:avLst/>
          </a:prstGeom>
          <a:solidFill>
            <a:srgbClr val="F3CD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16618" y="4365104"/>
            <a:ext cx="14113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+mj-lt"/>
              </a:rPr>
              <a:t>Internationale </a:t>
            </a:r>
          </a:p>
          <a:p>
            <a:pPr algn="ctr"/>
            <a:r>
              <a:rPr lang="de-DE" sz="1600" dirty="0" smtClean="0">
                <a:latin typeface="+mj-lt"/>
              </a:rPr>
              <a:t>Netzengpässe</a:t>
            </a:r>
            <a:endParaRPr lang="en-US" sz="1600" dirty="0">
              <a:latin typeface="+mj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7799689" y="4365104"/>
            <a:ext cx="1339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 dirty="0" smtClean="0">
                <a:latin typeface="+mj-lt"/>
              </a:rPr>
              <a:t>Nationale </a:t>
            </a:r>
          </a:p>
          <a:p>
            <a:pPr algn="ctr"/>
            <a:r>
              <a:rPr lang="de-DE" sz="1600" dirty="0" smtClean="0">
                <a:latin typeface="+mj-lt"/>
              </a:rPr>
              <a:t>Netzengpässe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  <p:bldP spid="14" grpId="0"/>
      <p:bldP spid="19" grpId="0" animBg="1"/>
      <p:bldP spid="20" grpId="0" animBg="1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Engpassmanagement erfolgt durch die Übertragungsnetzbetreiber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7"/>
          </p:nvPr>
        </p:nvSpPr>
        <p:spPr>
          <a:xfrm>
            <a:off x="1260000" y="1144800"/>
            <a:ext cx="3650400" cy="1198042"/>
          </a:xfrm>
        </p:spPr>
        <p:txBody>
          <a:bodyPr/>
          <a:lstStyle/>
          <a:p>
            <a:r>
              <a:rPr lang="de-DE" sz="1800" dirty="0" smtClean="0"/>
              <a:t>Steigende Anforderungen an das Engpassmanagement im deutschen Hochspannungsnetz</a:t>
            </a:r>
            <a:endParaRPr lang="de-DE" sz="1800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8"/>
          </p:nvPr>
        </p:nvSpPr>
        <p:spPr>
          <a:xfrm>
            <a:off x="5076000" y="1144800"/>
            <a:ext cx="3650400" cy="1195832"/>
          </a:xfrm>
        </p:spPr>
        <p:txBody>
          <a:bodyPr/>
          <a:lstStyle/>
          <a:p>
            <a:r>
              <a:rPr lang="de-DE" sz="1800" dirty="0" smtClean="0"/>
              <a:t>Vier Übertragungsnetzbetreiber verantwortlich für das Engpass-management in ihrer Regelzone</a:t>
            </a:r>
            <a:endParaRPr lang="de-DE" sz="18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0632"/>
            <a:ext cx="3301732" cy="389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H:\Models\ELMOD_Daten\CAD-maps\Background-maps\Regelzonen_mit_Übertragungsnetzbetreiber_in_Deutschlan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92" y="2342842"/>
            <a:ext cx="2897643" cy="391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3860278" y="5866884"/>
            <a:ext cx="143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+mj-lt"/>
              </a:rPr>
              <a:t>Quelle: </a:t>
            </a:r>
            <a:r>
              <a:rPr lang="de-DE" sz="1000" dirty="0" err="1" smtClean="0">
                <a:latin typeface="+mj-lt"/>
              </a:rPr>
              <a:t>BNetzA</a:t>
            </a:r>
            <a:r>
              <a:rPr lang="de-DE" sz="1000" dirty="0" smtClean="0">
                <a:latin typeface="+mj-lt"/>
              </a:rPr>
              <a:t> (2012): </a:t>
            </a:r>
          </a:p>
          <a:p>
            <a:r>
              <a:rPr lang="de-DE" sz="1000" dirty="0" err="1" smtClean="0">
                <a:latin typeface="+mj-lt"/>
              </a:rPr>
              <a:t>Monitoringbericht</a:t>
            </a:r>
            <a:r>
              <a:rPr lang="de-DE" sz="1000" dirty="0" smtClean="0">
                <a:latin typeface="+mj-lt"/>
              </a:rPr>
              <a:t> 2011</a:t>
            </a:r>
            <a:endParaRPr lang="en-US" sz="1000" dirty="0" err="1" smtClean="0"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7734671" y="5819229"/>
            <a:ext cx="11047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dirty="0" smtClean="0">
                <a:latin typeface="+mj-lt"/>
              </a:rPr>
              <a:t>Quelle: Wikipedia</a:t>
            </a:r>
            <a:endParaRPr lang="en-US" sz="1000" dirty="0" err="1" smtClean="0">
              <a:latin typeface="+mj-lt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Zweistufiges Modelldesign zur Abbildung des deutschen Marktes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1260000" y="1144800"/>
            <a:ext cx="4392120" cy="4802400"/>
          </a:xfrm>
        </p:spPr>
        <p:txBody>
          <a:bodyPr/>
          <a:lstStyle/>
          <a:p>
            <a:pPr>
              <a:defRPr/>
            </a:pPr>
            <a:r>
              <a:rPr lang="de-DE" sz="1800" b="1" dirty="0" smtClean="0"/>
              <a:t>Spotmarkt-Modell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Optimierung des </a:t>
            </a:r>
            <a:r>
              <a:rPr lang="de-DE" sz="1800" dirty="0" smtClean="0"/>
              <a:t>Kraftwerkseinsatzes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Internationaler </a:t>
            </a:r>
            <a:r>
              <a:rPr lang="de-DE" sz="1800" dirty="0"/>
              <a:t>Handel durch </a:t>
            </a:r>
            <a:r>
              <a:rPr lang="de-DE" sz="1800" dirty="0" smtClean="0"/>
              <a:t>Import/Export abgebildet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Einheitspreis </a:t>
            </a:r>
            <a:r>
              <a:rPr lang="de-DE" sz="1800" dirty="0"/>
              <a:t>innerhalb DE</a:t>
            </a:r>
            <a:endParaRPr lang="de-DE" sz="1800" dirty="0">
              <a:sym typeface="Wingdings" pitchFamily="2" charset="2"/>
            </a:endParaRPr>
          </a:p>
          <a:p>
            <a:pPr>
              <a:defRPr/>
            </a:pPr>
            <a:endParaRPr lang="de-DE" sz="1800" dirty="0" smtClean="0"/>
          </a:p>
          <a:p>
            <a:pPr>
              <a:defRPr/>
            </a:pPr>
            <a:r>
              <a:rPr lang="de-DE" sz="1800" b="1" dirty="0" smtClean="0"/>
              <a:t>Engpassmanagement-Modell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Re-Optimierung des Kraftwerkseinsatzes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/>
              <a:t>Berücksichtigung </a:t>
            </a:r>
            <a:r>
              <a:rPr lang="de-DE" sz="1800" dirty="0"/>
              <a:t>von physischen </a:t>
            </a:r>
            <a:r>
              <a:rPr lang="de-DE" sz="1800" dirty="0" smtClean="0"/>
              <a:t>Netzrestriktionen</a:t>
            </a:r>
            <a:endParaRPr lang="de-DE" sz="1800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ym typeface="Wingdings" pitchFamily="2" charset="2"/>
              </a:rPr>
              <a:t>Engpassmanagement durch </a:t>
            </a:r>
            <a:r>
              <a:rPr lang="de-DE" sz="1800" dirty="0" err="1" smtClean="0">
                <a:sym typeface="Wingdings" pitchFamily="2" charset="2"/>
              </a:rPr>
              <a:t>Redispatch</a:t>
            </a:r>
            <a:r>
              <a:rPr lang="de-DE" sz="1800" dirty="0" smtClean="0">
                <a:sym typeface="Wingdings" pitchFamily="2" charset="2"/>
              </a:rPr>
              <a:t> </a:t>
            </a:r>
            <a:r>
              <a:rPr lang="de-DE" sz="1800" dirty="0">
                <a:sym typeface="Wingdings" pitchFamily="2" charset="2"/>
              </a:rPr>
              <a:t>von </a:t>
            </a:r>
            <a:r>
              <a:rPr lang="de-DE" sz="1800" dirty="0" smtClean="0">
                <a:sym typeface="Wingdings" pitchFamily="2" charset="2"/>
              </a:rPr>
              <a:t>Kraftwerken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de-DE" sz="1800" dirty="0" smtClean="0">
                <a:sym typeface="Wingdings" pitchFamily="2" charset="2"/>
              </a:rPr>
              <a:t>Abbildung unterschiedlicher Koordinierungsgrade</a:t>
            </a:r>
            <a:endParaRPr lang="de-DE" sz="1800" dirty="0">
              <a:sym typeface="Wingdings" pitchFamily="2" charset="2"/>
            </a:endParaRPr>
          </a:p>
          <a:p>
            <a:endParaRPr lang="en-US" sz="18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en-US" dirty="0"/>
          </a:p>
        </p:txBody>
      </p:sp>
      <p:pic>
        <p:nvPicPr>
          <p:cNvPr id="9" name="Picture 2" descr="C:\Users\fk\Documents\current_projects\Congestion_Management_Germany\documentation\Pictures\net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>
            <a:fillRect/>
          </a:stretch>
        </p:blipFill>
        <p:spPr bwMode="auto">
          <a:xfrm>
            <a:off x="5751491" y="3573016"/>
            <a:ext cx="2925783" cy="244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9"/>
          <p:cNvGrpSpPr>
            <a:grpSpLocks/>
          </p:cNvGrpSpPr>
          <p:nvPr/>
        </p:nvGrpSpPr>
        <p:grpSpPr bwMode="auto">
          <a:xfrm>
            <a:off x="5319712" y="980728"/>
            <a:ext cx="3603625" cy="2398489"/>
            <a:chOff x="4788024" y="670599"/>
            <a:chExt cx="4135674" cy="2903025"/>
          </a:xfrm>
        </p:grpSpPr>
        <p:pic>
          <p:nvPicPr>
            <p:cNvPr id="11" name="Picture 3" descr="C:\Users\fk\Documents\current_projects\Congestion_Management_Germany\Visualisation\output\network_countrie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07" b="41795"/>
            <a:stretch>
              <a:fillRect/>
            </a:stretch>
          </p:blipFill>
          <p:spPr bwMode="auto">
            <a:xfrm>
              <a:off x="4788024" y="694289"/>
              <a:ext cx="4135674" cy="287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Pfeil nach links und rechts 9"/>
            <p:cNvSpPr>
              <a:spLocks noChangeArrowheads="1"/>
            </p:cNvSpPr>
            <p:nvPr/>
          </p:nvSpPr>
          <p:spPr bwMode="auto">
            <a:xfrm>
              <a:off x="6084168" y="1472715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Pfeil nach links und rechts 12"/>
            <p:cNvSpPr>
              <a:spLocks noChangeArrowheads="1"/>
            </p:cNvSpPr>
            <p:nvPr/>
          </p:nvSpPr>
          <p:spPr bwMode="auto">
            <a:xfrm>
              <a:off x="7380312" y="1412776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4" name="Pfeil nach links und rechts 13"/>
            <p:cNvSpPr>
              <a:spLocks noChangeArrowheads="1"/>
            </p:cNvSpPr>
            <p:nvPr/>
          </p:nvSpPr>
          <p:spPr bwMode="auto">
            <a:xfrm>
              <a:off x="6997865" y="2204864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5" name="Pfeil nach links und rechts 14"/>
            <p:cNvSpPr>
              <a:spLocks noChangeArrowheads="1"/>
            </p:cNvSpPr>
            <p:nvPr/>
          </p:nvSpPr>
          <p:spPr bwMode="auto">
            <a:xfrm>
              <a:off x="6089307" y="2492896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Pfeil nach links und rechts 20"/>
            <p:cNvSpPr>
              <a:spLocks noChangeArrowheads="1"/>
            </p:cNvSpPr>
            <p:nvPr/>
          </p:nvSpPr>
          <p:spPr bwMode="auto">
            <a:xfrm>
              <a:off x="7197433" y="2708920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3" name="Pfeil nach links und rechts 22"/>
            <p:cNvSpPr>
              <a:spLocks noChangeArrowheads="1"/>
            </p:cNvSpPr>
            <p:nvPr/>
          </p:nvSpPr>
          <p:spPr bwMode="auto">
            <a:xfrm rot="-4340697">
              <a:off x="6257748" y="2947527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Pfeil nach links und rechts 23"/>
            <p:cNvSpPr>
              <a:spLocks noChangeArrowheads="1"/>
            </p:cNvSpPr>
            <p:nvPr/>
          </p:nvSpPr>
          <p:spPr bwMode="auto">
            <a:xfrm rot="4311800">
              <a:off x="6451168" y="778611"/>
              <a:ext cx="432048" cy="216024"/>
            </a:xfrm>
            <a:prstGeom prst="leftRightArrow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1524144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Kostenminimierender Kraftwerkseinsatz im Spotmarkt-Modell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342900" indent="-342900"/>
            <a:r>
              <a:rPr lang="de-DE" sz="1800" dirty="0" smtClean="0"/>
              <a:t>Minimierung der Erzeugungskosten zur Deckung der residualen Nachfrage</a:t>
            </a:r>
          </a:p>
          <a:p>
            <a:pPr marL="342900" indent="-342900"/>
            <a:endParaRPr lang="de-DE" sz="1800" dirty="0"/>
          </a:p>
          <a:p>
            <a:pPr marL="342900" indent="-342900"/>
            <a:endParaRPr lang="de-DE" sz="1800" dirty="0" smtClean="0"/>
          </a:p>
          <a:p>
            <a:pPr marL="342900" indent="-342900"/>
            <a:endParaRPr lang="de-DE" sz="1800" dirty="0"/>
          </a:p>
          <a:p>
            <a:pPr marL="342900" indent="-342900"/>
            <a:endParaRPr lang="de-DE" sz="1800" dirty="0" smtClean="0"/>
          </a:p>
          <a:p>
            <a:pPr marL="342900" indent="-342900"/>
            <a:endParaRPr lang="de-DE" sz="1800" dirty="0"/>
          </a:p>
          <a:p>
            <a:pPr marL="342900" indent="-342900"/>
            <a:endParaRPr lang="de-DE" sz="1800" dirty="0" smtClean="0"/>
          </a:p>
          <a:p>
            <a:pPr marL="342900" indent="-342900"/>
            <a:endParaRPr lang="de-DE" sz="1800" dirty="0"/>
          </a:p>
          <a:p>
            <a:pPr marL="342900" indent="-342900"/>
            <a:r>
              <a:rPr lang="de-DE" sz="1800" dirty="0" smtClean="0"/>
              <a:t>Kraftwerkserzeugung durch installierte Kapazität begrenzt</a:t>
            </a:r>
          </a:p>
          <a:p>
            <a:pPr marL="342900" indent="-342900"/>
            <a:r>
              <a:rPr lang="de-DE" sz="1800" dirty="0" smtClean="0"/>
              <a:t>Abstraktion von zusätzlichen technischen Restriktionen und dynamischen Aspekten</a:t>
            </a:r>
            <a:endParaRPr lang="en-US" sz="180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48556"/>
            <a:ext cx="7395960" cy="14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62332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Kostenminimierender </a:t>
            </a:r>
            <a:r>
              <a:rPr lang="de-DE" dirty="0" err="1" smtClean="0"/>
              <a:t>Redispatch</a:t>
            </a:r>
            <a:r>
              <a:rPr lang="de-DE" dirty="0" smtClean="0"/>
              <a:t> im Engpassmanagement-Modell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7"/>
          </p:nvPr>
        </p:nvSpPr>
        <p:spPr>
          <a:xfrm>
            <a:off x="1260475" y="1143000"/>
            <a:ext cx="7704013" cy="4572000"/>
          </a:xfrm>
        </p:spPr>
        <p:txBody>
          <a:bodyPr/>
          <a:lstStyle/>
          <a:p>
            <a:pPr marL="342900" indent="-342900"/>
            <a:r>
              <a:rPr lang="de-DE" sz="1800" dirty="0" smtClean="0"/>
              <a:t>Minimierung der </a:t>
            </a:r>
            <a:r>
              <a:rPr lang="de-DE" sz="1800" dirty="0" err="1" smtClean="0"/>
              <a:t>Redispatchkosten</a:t>
            </a:r>
            <a:r>
              <a:rPr lang="de-DE" sz="1800" dirty="0" smtClean="0"/>
              <a:t> zur Vermeidung von Leitungsüberlastungen</a:t>
            </a:r>
          </a:p>
          <a:p>
            <a:pPr marL="342900" indent="-342900"/>
            <a:r>
              <a:rPr lang="de-DE" sz="1800" dirty="0" smtClean="0"/>
              <a:t>Mathematisches Problem stellt ein Gleichgewicht mit gemeinsamer Lastflussrestriktion dar </a:t>
            </a:r>
            <a:r>
              <a:rPr lang="de-DE" sz="1800" dirty="0" smtClean="0">
                <a:sym typeface="Wingdings" pitchFamily="2" charset="2"/>
              </a:rPr>
              <a:t> Abbildung der Koordinierungsgrade über Bewertung dieser gemeinsamen Restriktion möglich</a:t>
            </a:r>
            <a:endParaRPr lang="de-DE" sz="1800" dirty="0" smtClean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564904"/>
            <a:ext cx="7138911" cy="3707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260475" y="4941168"/>
            <a:ext cx="7467125" cy="1331542"/>
          </a:xfrm>
          <a:prstGeom prst="rect">
            <a:avLst/>
          </a:prstGeom>
          <a:noFill/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394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Drei Fälle zur Abbildung verschiedener Koordinierungsgrade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Friedrich Kunz, 05.04.2013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A013803-4526-4645-B715-105BE440F5D7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Koordinierung von Engpassmanagement in Deutschland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7"/>
          </p:nvPr>
        </p:nvSpPr>
        <p:spPr>
          <a:xfrm>
            <a:off x="1260000" y="1144800"/>
            <a:ext cx="5256216" cy="48024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Ein Netzbetreiber</a:t>
            </a:r>
            <a:endParaRPr lang="de-DE" sz="1800" b="1" dirty="0" smtClean="0"/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Ein integrierter Netzbetreiber führt das Engpassmanagement durch</a:t>
            </a:r>
          </a:p>
          <a:p>
            <a:pPr marL="810900" lvl="1" indent="-342900">
              <a:buFont typeface="Arial" pitchFamily="34" charset="0"/>
              <a:buChar char="•"/>
            </a:pPr>
            <a:endParaRPr lang="de-DE" sz="1800" dirty="0" smtClean="0"/>
          </a:p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Vier Netzbetreiber - koordiniert</a:t>
            </a:r>
            <a:endParaRPr lang="de-DE" sz="1800" b="1" dirty="0" smtClean="0"/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Koordinierung der vier Netzbetreiber beim Engpassmanagement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Zugriff nur auf Kapazitäten innerhalb der jeweiligen Regelzone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1800" b="1" dirty="0" smtClean="0"/>
              <a:t>Vier Netzbetreiber - unkoordiniert</a:t>
            </a:r>
            <a:endParaRPr lang="de-DE" sz="1800" b="1" dirty="0"/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 smtClean="0"/>
              <a:t>Keine </a:t>
            </a:r>
            <a:r>
              <a:rPr lang="de-DE" sz="1800" dirty="0" smtClean="0"/>
              <a:t>Koordinierung </a:t>
            </a:r>
            <a:r>
              <a:rPr lang="de-DE" sz="1800" dirty="0"/>
              <a:t>der vier Netzbetreiber beim Engpassmanagement</a:t>
            </a:r>
          </a:p>
          <a:p>
            <a:pPr marL="810900" lvl="1" indent="-342900">
              <a:buFont typeface="Arial" pitchFamily="34" charset="0"/>
              <a:buChar char="•"/>
            </a:pPr>
            <a:r>
              <a:rPr lang="de-DE" sz="1800" dirty="0"/>
              <a:t>Zugriff nur auf Kapazitäten innerhalb der jeweiligen Regelzone</a:t>
            </a:r>
          </a:p>
          <a:p>
            <a:endParaRPr lang="en-US" sz="1800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de-DE" dirty="0" smtClean="0"/>
              <a:t>2</a:t>
            </a:r>
            <a:endParaRPr lang="en-US" dirty="0"/>
          </a:p>
        </p:txBody>
      </p:sp>
      <p:grpSp>
        <p:nvGrpSpPr>
          <p:cNvPr id="13" name="Gruppieren 12"/>
          <p:cNvGrpSpPr>
            <a:grpSpLocks noChangeAspect="1"/>
          </p:cNvGrpSpPr>
          <p:nvPr/>
        </p:nvGrpSpPr>
        <p:grpSpPr>
          <a:xfrm>
            <a:off x="7059932" y="1135672"/>
            <a:ext cx="1172353" cy="1381701"/>
            <a:chOff x="6084168" y="1700808"/>
            <a:chExt cx="2016224" cy="2376264"/>
          </a:xfrm>
        </p:grpSpPr>
        <p:sp>
          <p:nvSpPr>
            <p:cNvPr id="9" name="Rechteck 8"/>
            <p:cNvSpPr/>
            <p:nvPr/>
          </p:nvSpPr>
          <p:spPr>
            <a:xfrm>
              <a:off x="6084168" y="1700808"/>
              <a:ext cx="2016224" cy="23762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6141697" y="3227456"/>
              <a:ext cx="648072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178767" y="1752334"/>
              <a:ext cx="864098" cy="117222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6141697" y="2277448"/>
              <a:ext cx="828092" cy="9500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dash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ieren 18"/>
          <p:cNvGrpSpPr>
            <a:grpSpLocks noChangeAspect="1"/>
          </p:cNvGrpSpPr>
          <p:nvPr/>
        </p:nvGrpSpPr>
        <p:grpSpPr>
          <a:xfrm>
            <a:off x="7053944" y="2887122"/>
            <a:ext cx="1172523" cy="1382445"/>
            <a:chOff x="6083875" y="1699528"/>
            <a:chExt cx="2016517" cy="2377544"/>
          </a:xfrm>
        </p:grpSpPr>
        <p:sp>
          <p:nvSpPr>
            <p:cNvPr id="20" name="Rechteck 19"/>
            <p:cNvSpPr/>
            <p:nvPr/>
          </p:nvSpPr>
          <p:spPr>
            <a:xfrm>
              <a:off x="6084168" y="1700808"/>
              <a:ext cx="2016224" cy="23762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hteck 20"/>
            <p:cNvSpPr/>
            <p:nvPr/>
          </p:nvSpPr>
          <p:spPr>
            <a:xfrm>
              <a:off x="6083875" y="3281154"/>
              <a:ext cx="648073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7234891" y="1699528"/>
              <a:ext cx="864096" cy="11722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hteck 22"/>
            <p:cNvSpPr/>
            <p:nvPr/>
          </p:nvSpPr>
          <p:spPr>
            <a:xfrm>
              <a:off x="6083875" y="2331147"/>
              <a:ext cx="828094" cy="95000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270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uppieren 23"/>
          <p:cNvGrpSpPr>
            <a:grpSpLocks noChangeAspect="1"/>
          </p:cNvGrpSpPr>
          <p:nvPr/>
        </p:nvGrpSpPr>
        <p:grpSpPr>
          <a:xfrm>
            <a:off x="7053944" y="4636816"/>
            <a:ext cx="1172523" cy="1381701"/>
            <a:chOff x="6083875" y="1700808"/>
            <a:chExt cx="2016517" cy="2376264"/>
          </a:xfrm>
        </p:grpSpPr>
        <p:sp>
          <p:nvSpPr>
            <p:cNvPr id="25" name="Rechteck 24"/>
            <p:cNvSpPr/>
            <p:nvPr/>
          </p:nvSpPr>
          <p:spPr>
            <a:xfrm>
              <a:off x="6084168" y="1700808"/>
              <a:ext cx="2016224" cy="237626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083875" y="3284473"/>
              <a:ext cx="648073" cy="79208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7234890" y="1702296"/>
              <a:ext cx="864096" cy="1172225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6083875" y="2334467"/>
              <a:ext cx="828094" cy="95000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19050">
              <a:solidFill>
                <a:schemeClr val="tx1"/>
              </a:solidFill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50Hertz Transmission Gm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7141" y="1409468"/>
            <a:ext cx="719315" cy="1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968" y="1645610"/>
            <a:ext cx="740297" cy="3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ransnetBW Gmb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5"/>
          <a:stretch/>
        </p:blipFill>
        <p:spPr bwMode="auto">
          <a:xfrm>
            <a:off x="6419736" y="2263164"/>
            <a:ext cx="915563" cy="1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tennet.eu/de/uploads/pic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305" y="2174606"/>
            <a:ext cx="722632" cy="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50Hertz Transmission Gm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49" y="3140968"/>
            <a:ext cx="719315" cy="1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76" y="3377110"/>
            <a:ext cx="740297" cy="3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TransnetBW Gmb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5"/>
          <a:stretch/>
        </p:blipFill>
        <p:spPr bwMode="auto">
          <a:xfrm>
            <a:off x="6406044" y="3994664"/>
            <a:ext cx="915563" cy="1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8" descr="http://www.tennet.eu/de/uploads/pic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13" y="3906106"/>
            <a:ext cx="722632" cy="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50Hertz Transmission Gmb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449" y="4915190"/>
            <a:ext cx="719315" cy="17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" descr="Startse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276" y="5151332"/>
            <a:ext cx="740297" cy="3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TransnetBW GmbH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65"/>
          <a:stretch/>
        </p:blipFill>
        <p:spPr bwMode="auto">
          <a:xfrm>
            <a:off x="6406044" y="5768886"/>
            <a:ext cx="915563" cy="10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http://www.tennet.eu/de/uploads/pic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13" y="5680328"/>
            <a:ext cx="722632" cy="17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6760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_diw_vorlage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RFZ Kapitel-Intro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F989D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DRFZ Content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DRFZ - Schlussfolie">
  <a:themeElements>
    <a:clrScheme name="DIW 1">
      <a:dk1>
        <a:srgbClr val="131313"/>
      </a:dk1>
      <a:lt1>
        <a:sysClr val="window" lastClr="FFFFFF"/>
      </a:lt1>
      <a:dk2>
        <a:srgbClr val="5F6C73"/>
      </a:dk2>
      <a:lt2>
        <a:srgbClr val="D1D6DA"/>
      </a:lt2>
      <a:accent1>
        <a:srgbClr val="00786B"/>
      </a:accent1>
      <a:accent2>
        <a:srgbClr val="5E7C8F"/>
      </a:accent2>
      <a:accent3>
        <a:srgbClr val="195A96"/>
      </a:accent3>
      <a:accent4>
        <a:srgbClr val="B47DAF"/>
      </a:accent4>
      <a:accent5>
        <a:srgbClr val="F0323C"/>
      </a:accent5>
      <a:accent6>
        <a:srgbClr val="CD965F"/>
      </a:accent6>
      <a:hlink>
        <a:srgbClr val="000000"/>
      </a:hlink>
      <a:folHlink>
        <a:srgbClr val="00000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ＭＳ Ｐ明朝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solidFill>
          <a:srgbClr val="6DA5D5"/>
        </a:solidFill>
        <a:ln w="9525">
          <a:noFill/>
          <a:miter lim="800000"/>
          <a:headEnd/>
          <a:tailEnd/>
        </a:ln>
      </a:spPr>
      <a:bodyPr lIns="432000" tIns="0" rIns="720000" bIns="0">
        <a:prstTxWarp prst="textNoShape">
          <a:avLst/>
        </a:prstTxWarp>
      </a:bodyPr>
      <a:lstStyle>
        <a:defPPr marL="323850" indent="-323850" eaLnBrk="0" hangingPunct="0">
          <a:lnSpc>
            <a:spcPct val="120000"/>
          </a:lnSpc>
          <a:spcAft>
            <a:spcPts val="1000"/>
          </a:spcAft>
          <a:buClr>
            <a:schemeClr val="tx2"/>
          </a:buClr>
          <a:buSzPct val="85000"/>
          <a:defRPr sz="1100" dirty="0">
            <a:solidFill>
              <a:schemeClr val="tx2"/>
            </a:solidFill>
            <a:ea typeface="Arial" pitchFamily="-65" charset="0"/>
            <a:cs typeface="Arial" pitchFamily="-65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cd_diw_vorlage</Template>
  <TotalTime>0</TotalTime>
  <Words>781</Words>
  <Application>Microsoft Office PowerPoint</Application>
  <PresentationFormat>Bildschirmpräsentation (4:3)</PresentationFormat>
  <Paragraphs>192</Paragraphs>
  <Slides>15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cd_diw_vorlage</vt:lpstr>
      <vt:lpstr>DRFZ Kapitel-Intro</vt:lpstr>
      <vt:lpstr>DRFZ Content</vt:lpstr>
      <vt:lpstr>DRFZ - Schlussfolie</vt:lpstr>
      <vt:lpstr>Koordinierung von Engpassmanagement in Deutschland:  Welche Synergieeffekte sind zu erwarten?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DIW Berlin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Koordinierung von Engpassmanagement in Deutschland:  Welche Synergieeffekte sind zu erwarten?</dc:title>
  <dc:creator>Kunz, Friedrich</dc:creator>
  <cp:lastModifiedBy>Kunz, Friedrich</cp:lastModifiedBy>
  <cp:revision>28</cp:revision>
  <dcterms:created xsi:type="dcterms:W3CDTF">2013-04-03T11:21:24Z</dcterms:created>
  <dcterms:modified xsi:type="dcterms:W3CDTF">2013-04-04T13:58:47Z</dcterms:modified>
</cp:coreProperties>
</file>