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3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4" r:id="rId3"/>
    <p:sldId id="317" r:id="rId4"/>
    <p:sldId id="320" r:id="rId5"/>
    <p:sldId id="319" r:id="rId6"/>
    <p:sldId id="321" r:id="rId7"/>
    <p:sldId id="322" r:id="rId8"/>
    <p:sldId id="318" r:id="rId9"/>
    <p:sldId id="323" r:id="rId10"/>
    <p:sldId id="324" r:id="rId11"/>
    <p:sldId id="325" r:id="rId12"/>
    <p:sldId id="327" r:id="rId13"/>
    <p:sldId id="328" r:id="rId14"/>
    <p:sldId id="329" r:id="rId15"/>
    <p:sldId id="330" r:id="rId16"/>
    <p:sldId id="331" r:id="rId17"/>
  </p:sldIdLst>
  <p:sldSz cx="9144000" cy="6858000" type="screen4x3"/>
  <p:notesSz cx="9926638" cy="679767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  <a:srgbClr val="FFCC00"/>
    <a:srgbClr val="990000"/>
    <a:srgbClr val="F7F7F7"/>
    <a:srgbClr val="F2F2F2"/>
    <a:srgbClr val="CC99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89" autoAdjust="0"/>
    <p:restoredTop sz="46237" autoAdjust="0"/>
  </p:normalViewPr>
  <p:slideViewPr>
    <p:cSldViewPr>
      <p:cViewPr>
        <p:scale>
          <a:sx n="66" d="100"/>
          <a:sy n="66" d="100"/>
        </p:scale>
        <p:origin x="-739" y="-1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"/>
    </p:cViewPr>
  </p:sorterViewPr>
  <p:notesViewPr>
    <p:cSldViewPr>
      <p:cViewPr varScale="1">
        <p:scale>
          <a:sx n="56" d="100"/>
          <a:sy n="56" d="100"/>
        </p:scale>
        <p:origin x="-2598" y="-90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14965986394558E-2"/>
          <c:y val="0.12760416666666666"/>
          <c:w val="0.56972789115646261"/>
          <c:h val="0.87239583333333337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rgbClr val="00B050"/>
            </a:solidFill>
          </c:spPr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000000"/>
              </a:solidFill>
            </c:spPr>
          </c:dPt>
          <c:cat>
            <c:strRef>
              <c:f>Tabelle1!$A$2:$A$5</c:f>
              <c:strCache>
                <c:ptCount val="4"/>
                <c:pt idx="0">
                  <c:v>as planned</c:v>
                </c:pt>
                <c:pt idx="1">
                  <c:v> delays in the authorisation</c:v>
                </c:pt>
                <c:pt idx="2">
                  <c:v>generators re-scheduled their plans</c:v>
                </c:pt>
                <c:pt idx="3">
                  <c:v>other reasons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52</c:v>
                </c:pt>
                <c:pt idx="1">
                  <c:v>28</c:v>
                </c:pt>
                <c:pt idx="2">
                  <c:v>6</c:v>
                </c:pt>
                <c:pt idx="3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164095559483635"/>
          <c:y val="0.12426796259842519"/>
          <c:w val="0.3479508811398575"/>
          <c:h val="0.8452140748031497"/>
        </c:manualLayout>
      </c:layout>
      <c:overlay val="0"/>
      <c:txPr>
        <a:bodyPr/>
        <a:lstStyle/>
        <a:p>
          <a:pPr>
            <a:defRPr sz="12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7" y="4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5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7" y="6456325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E58E32F2-476F-449F-86A3-A2DE659FC25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70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7" y="4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4519" y="3228708"/>
            <a:ext cx="7937601" cy="3059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5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7" y="6456325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F6B239B1-FEFF-4401-ADBE-774D10F48C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0515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A10A16-A04F-446E-8D6E-4981CB36E8F8}" type="slidenum">
              <a:rPr lang="zh-CN" altLang="de-DE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de-DE" altLang="zh-CN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ondbruegelp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463" y="282575"/>
            <a:ext cx="8347075" cy="629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743200" y="2286000"/>
            <a:ext cx="5715000" cy="2209800"/>
          </a:xfrm>
        </p:spPr>
        <p:txBody>
          <a:bodyPr/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724400"/>
            <a:ext cx="5029200" cy="762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096000"/>
            <a:ext cx="1905000" cy="457200"/>
          </a:xfrm>
        </p:spPr>
        <p:txBody>
          <a:bodyPr/>
          <a:lstStyle>
            <a:lvl1pPr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fld id="{89B147DC-B386-4832-9387-69C93FA9F998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EF55E-CF6A-4351-9108-9A0FABF00CE6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F3C4F-E54B-48EC-AAEE-98576D391102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de-DE" noProof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0C22C-027A-46DE-8FAD-F387F63AB477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3103B-C1C3-4C7B-BB70-D4FFFE6E1206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805FD-047D-4068-B01F-D32CAC74089A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E3A27-BB94-48E5-8DAB-53B2DB56C6B7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3C18D-6D69-424C-9A4E-47C740140D6D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7D103-F09C-4F0E-AEDF-27DD76643F86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C03B1-75E6-44D4-ACEF-4BB77A027C8B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DB05C-5C9D-42E4-84E7-5F24890EB7C0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2FBBD-FDC4-4E4B-9ED8-549E58B26D15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ondbruegel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TITRE OU DATES</a:t>
            </a:r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ED826D9-80CF-47BB-981B-43978F8B68F4}" type="slidenum">
              <a:rPr lang="fr-FR"/>
              <a:pPr>
                <a:defRPr/>
              </a:pPr>
              <a:t>‹Nr.›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</p:sldLayoutIdLst>
  <p:transition>
    <p:wipe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Osaka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  <a:cs typeface="Osaka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  <a:cs typeface="Osaka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  <a:cs typeface="Osaka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ea typeface="Osaka" pitchFamily="118" charset="-128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b="1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fontAlgn="base">
        <a:spcBef>
          <a:spcPct val="5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fontAlgn="base">
        <a:spcBef>
          <a:spcPct val="40000"/>
        </a:spcBef>
        <a:spcAft>
          <a:spcPct val="0"/>
        </a:spcAft>
        <a:buFont typeface="Wingdings" pitchFamily="2" charset="2"/>
        <a:buChar char="Ø"/>
        <a:defRPr sz="14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 b="1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2286000"/>
            <a:ext cx="5715000" cy="1200329"/>
          </a:xfrm>
        </p:spPr>
        <p:txBody>
          <a:bodyPr anchor="t">
            <a:spAutoFit/>
          </a:bodyPr>
          <a:lstStyle/>
          <a:p>
            <a:pPr>
              <a:defRPr/>
            </a:pPr>
            <a:r>
              <a:rPr lang="en-US" sz="2400" b="1" dirty="0"/>
              <a:t>Electricity Infrastructure: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More </a:t>
            </a:r>
            <a:r>
              <a:rPr lang="en-US" sz="2400" b="1" dirty="0"/>
              <a:t>border crossings or a borderless Europe</a:t>
            </a:r>
            <a:endParaRPr lang="en-US" altLang="zh-CN" sz="2000" b="1" noProof="0" dirty="0" smtClean="0">
              <a:latin typeface="+mn-lt"/>
              <a:cs typeface="+mj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US" sz="1600" b="0" kern="1200" noProof="0" smtClean="0">
                <a:cs typeface="+mn-cs"/>
              </a:rPr>
              <a:t>Georg Zachmann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Building the network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219200"/>
            <a:ext cx="3765946" cy="494685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Planning</a:t>
            </a:r>
          </a:p>
          <a:p>
            <a:r>
              <a:rPr lang="en-GB" b="0" dirty="0" smtClean="0"/>
              <a:t>a </a:t>
            </a:r>
            <a:r>
              <a:rPr lang="en-GB" b="0" dirty="0"/>
              <a:t>non-binding proposal by ENTSO-E to the individual TSOs. </a:t>
            </a:r>
            <a:endParaRPr lang="en-GB" b="0" dirty="0" smtClean="0"/>
          </a:p>
          <a:p>
            <a:r>
              <a:rPr lang="en-GB" b="0" dirty="0" smtClean="0"/>
              <a:t>stakeholder not legally accountable</a:t>
            </a:r>
          </a:p>
          <a:p>
            <a:r>
              <a:rPr lang="en-GB" b="0" dirty="0"/>
              <a:t>non-transparent</a:t>
            </a:r>
            <a:endParaRPr lang="en-GB" b="0" dirty="0" smtClean="0"/>
          </a:p>
          <a:p>
            <a:pPr marL="0" indent="0">
              <a:buNone/>
            </a:pPr>
            <a:r>
              <a:rPr lang="en-GB" dirty="0" smtClean="0"/>
              <a:t>Funding</a:t>
            </a:r>
          </a:p>
          <a:p>
            <a:r>
              <a:rPr lang="en-GB" b="0" dirty="0" smtClean="0"/>
              <a:t>Merchant: underbuilds</a:t>
            </a:r>
          </a:p>
          <a:p>
            <a:r>
              <a:rPr lang="en-GB" b="0" dirty="0" smtClean="0"/>
              <a:t>CEF: only ~5 </a:t>
            </a:r>
            <a:r>
              <a:rPr lang="en-GB" b="0" dirty="0" err="1" smtClean="0"/>
              <a:t>bn</a:t>
            </a:r>
            <a:r>
              <a:rPr lang="en-GB" b="0" dirty="0" smtClean="0"/>
              <a:t> and politically selected projects</a:t>
            </a:r>
          </a:p>
          <a:p>
            <a:r>
              <a:rPr lang="en-GB" b="0" dirty="0" smtClean="0"/>
              <a:t>RAB: lack of int’l CBA</a:t>
            </a:r>
          </a:p>
          <a:p>
            <a:endParaRPr lang="en-GB" b="0" dirty="0" smtClean="0"/>
          </a:p>
          <a:p>
            <a:endParaRPr lang="en-GB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000" y="501164"/>
            <a:ext cx="40346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Transmission investment in Germany in Mio €</a:t>
            </a:r>
            <a:endParaRPr kumimoji="0" lang="de-D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778163"/>
            <a:ext cx="4078684" cy="245003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53000" y="3228201"/>
            <a:ext cx="22493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Source: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Bundesnetzagetur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(2012)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533492850"/>
              </p:ext>
            </p:extLst>
          </p:nvPr>
        </p:nvGraphicFramePr>
        <p:xfrm>
          <a:off x="4940035" y="3828651"/>
          <a:ext cx="37338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953965" y="3810000"/>
            <a:ext cx="40346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2012 status</a:t>
            </a:r>
            <a:r>
              <a:rPr kumimoji="0" lang="en-GB" sz="1200" b="1" i="0" u="none" strike="noStrike" cap="none" normalizeH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of 2010 TYNDP projects</a:t>
            </a:r>
            <a:endParaRPr kumimoji="0" lang="de-D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637293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609600" y="2772619"/>
            <a:ext cx="78486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Proposal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noProof="0" dirty="0" smtClean="0"/>
              <a:t>The current context: many complicating factors</a:t>
            </a:r>
          </a:p>
          <a:p>
            <a:pPr>
              <a:buFont typeface="+mj-lt"/>
              <a:buAutoNum type="arabicPeriod"/>
            </a:pPr>
            <a:r>
              <a:rPr lang="en-US" noProof="0" dirty="0" smtClean="0"/>
              <a:t>Insufficiency of the current approach</a:t>
            </a:r>
          </a:p>
          <a:p>
            <a:pPr lvl="0">
              <a:buFont typeface="+mj-lt"/>
              <a:buAutoNum type="arabicPeriod"/>
            </a:pPr>
            <a:r>
              <a:rPr lang="en-US" noProof="0" dirty="0" smtClean="0"/>
              <a:t>Proposal</a:t>
            </a:r>
          </a:p>
          <a:p>
            <a:pPr lvl="0">
              <a:buFont typeface="+mj-lt"/>
              <a:buAutoNum type="arabicPeriod"/>
            </a:pPr>
            <a:r>
              <a:rPr lang="en-US" dirty="0"/>
              <a:t>Discussion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071207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Add a European system management layer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European control centre </a:t>
            </a:r>
            <a:r>
              <a:rPr lang="en-GB" dirty="0" smtClean="0"/>
              <a:t>(</a:t>
            </a:r>
            <a:r>
              <a:rPr lang="de-DE" dirty="0"/>
              <a:t>See </a:t>
            </a:r>
            <a:r>
              <a:rPr lang="de-DE" dirty="0" err="1"/>
              <a:t>flight</a:t>
            </a:r>
            <a:r>
              <a:rPr lang="de-DE" dirty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	)</a:t>
            </a:r>
            <a:endParaRPr lang="de-DE" dirty="0"/>
          </a:p>
          <a:p>
            <a:r>
              <a:rPr lang="de-DE" dirty="0" err="1"/>
              <a:t>Internalise</a:t>
            </a:r>
            <a:r>
              <a:rPr lang="de-DE" dirty="0"/>
              <a:t> </a:t>
            </a:r>
            <a:r>
              <a:rPr lang="de-DE" dirty="0" err="1"/>
              <a:t>redistribution</a:t>
            </a:r>
            <a:endParaRPr lang="de-DE" dirty="0"/>
          </a:p>
          <a:p>
            <a:r>
              <a:rPr lang="de-DE" dirty="0" err="1"/>
              <a:t>Nodal</a:t>
            </a:r>
            <a:r>
              <a:rPr lang="de-DE" dirty="0"/>
              <a:t> </a:t>
            </a:r>
            <a:r>
              <a:rPr lang="de-DE" dirty="0" err="1"/>
              <a:t>pricing</a:t>
            </a:r>
            <a:endParaRPr lang="de-DE" dirty="0"/>
          </a:p>
          <a:p>
            <a:r>
              <a:rPr lang="en-GB" dirty="0" smtClean="0"/>
              <a:t>Day-to-day responsibility with national fall-back</a:t>
            </a:r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981200"/>
            <a:ext cx="457200" cy="463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46119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Establish a stringent planning process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GB" dirty="0" smtClean="0"/>
              <a:t>Upgrade the TYNDP: </a:t>
            </a:r>
            <a:r>
              <a:rPr lang="en-GB" b="0" dirty="0" smtClean="0"/>
              <a:t>national</a:t>
            </a:r>
            <a:r>
              <a:rPr lang="en-GB" dirty="0" smtClean="0"/>
              <a:t> </a:t>
            </a:r>
            <a:r>
              <a:rPr lang="en-GB" b="0" dirty="0" smtClean="0"/>
              <a:t>regulators can </a:t>
            </a:r>
            <a:r>
              <a:rPr lang="en-GB" b="0" dirty="0"/>
              <a:t>only approve projects proposed by European </a:t>
            </a:r>
            <a:r>
              <a:rPr lang="en-GB" b="0" dirty="0" smtClean="0"/>
              <a:t>planning</a:t>
            </a:r>
            <a:endParaRPr lang="de-DE" b="0" dirty="0"/>
          </a:p>
          <a:p>
            <a:r>
              <a:rPr lang="en-GB" dirty="0" smtClean="0"/>
              <a:t>Make the TYNDP welfare-maximising: </a:t>
            </a:r>
            <a:r>
              <a:rPr lang="en-GB" b="0" dirty="0" smtClean="0"/>
              <a:t>ACER </a:t>
            </a:r>
            <a:r>
              <a:rPr lang="en-GB" b="0" dirty="0"/>
              <a:t>should be requested and </a:t>
            </a:r>
            <a:r>
              <a:rPr lang="en-GB" b="0" dirty="0" smtClean="0"/>
              <a:t>enabled</a:t>
            </a:r>
            <a:r>
              <a:rPr lang="de-DE" b="0" dirty="0"/>
              <a:t> </a:t>
            </a:r>
            <a:r>
              <a:rPr lang="en-GB" b="0" dirty="0"/>
              <a:t>to thoroughly check that the TYNDP maximises the welfare of current and future European </a:t>
            </a:r>
            <a:r>
              <a:rPr lang="en-GB" b="0" dirty="0" smtClean="0"/>
              <a:t>citizens.</a:t>
            </a:r>
            <a:endParaRPr lang="de-DE" b="0" dirty="0"/>
          </a:p>
          <a:p>
            <a:pPr lvl="1"/>
            <a:r>
              <a:rPr lang="en-GB" dirty="0" smtClean="0"/>
              <a:t>Build an European </a:t>
            </a:r>
            <a:r>
              <a:rPr lang="en-GB" dirty="0"/>
              <a:t>open-source </a:t>
            </a:r>
            <a:r>
              <a:rPr lang="en-GB" dirty="0" smtClean="0"/>
              <a:t>reference energy infrastructure model</a:t>
            </a:r>
          </a:p>
          <a:p>
            <a:pPr lvl="1"/>
            <a:r>
              <a:rPr lang="en-GB" dirty="0" smtClean="0"/>
              <a:t>Structure </a:t>
            </a:r>
            <a:r>
              <a:rPr lang="en-GB" dirty="0"/>
              <a:t>a process in which all relevant stakeholders can </a:t>
            </a:r>
            <a:r>
              <a:rPr lang="en-GB" dirty="0" smtClean="0"/>
              <a:t>contribute to the </a:t>
            </a:r>
            <a:r>
              <a:rPr lang="en-GB" dirty="0"/>
              <a:t>assumptions and the </a:t>
            </a:r>
            <a:r>
              <a:rPr lang="en-GB" dirty="0" smtClean="0"/>
              <a:t>modelling</a:t>
            </a:r>
          </a:p>
          <a:p>
            <a:pPr lvl="1"/>
            <a:r>
              <a:rPr lang="en-GB" dirty="0" smtClean="0"/>
              <a:t>Make stakeholders liable </a:t>
            </a:r>
            <a:r>
              <a:rPr lang="en-GB" dirty="0"/>
              <a:t>to claims for damages from other </a:t>
            </a:r>
            <a:r>
              <a:rPr lang="en-GB" dirty="0" smtClean="0"/>
              <a:t>stakeholders if they deviate from their predictions</a:t>
            </a:r>
          </a:p>
          <a:p>
            <a:r>
              <a:rPr lang="en-GB" dirty="0" smtClean="0"/>
              <a:t>Democratically legitimise the </a:t>
            </a:r>
            <a:r>
              <a:rPr lang="en-GB" dirty="0"/>
              <a:t>TYNDP </a:t>
            </a:r>
            <a:r>
              <a:rPr lang="en-GB" dirty="0" smtClean="0"/>
              <a:t>: </a:t>
            </a:r>
            <a:r>
              <a:rPr lang="en-GB" b="0" dirty="0" smtClean="0"/>
              <a:t>to reach conclusion on distributional consequences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540210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Phase in European cost-benefit sharing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connection charges</a:t>
            </a:r>
          </a:p>
          <a:p>
            <a:r>
              <a:rPr lang="en-US" dirty="0" smtClean="0"/>
              <a:t>Harmonized grid tariff structure (distribution between network users)</a:t>
            </a:r>
          </a:p>
          <a:p>
            <a:r>
              <a:rPr lang="en-US" dirty="0" smtClean="0"/>
              <a:t>An approximate beneficiary pays component</a:t>
            </a:r>
          </a:p>
          <a:p>
            <a:r>
              <a:rPr lang="en-US" dirty="0" smtClean="0"/>
              <a:t>A socialization component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883666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609600" y="3165194"/>
            <a:ext cx="78486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Conclusion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noProof="0" dirty="0" smtClean="0"/>
              <a:t>The current context: many complicating factors</a:t>
            </a:r>
          </a:p>
          <a:p>
            <a:pPr>
              <a:buFont typeface="+mj-lt"/>
              <a:buAutoNum type="arabicPeriod"/>
            </a:pPr>
            <a:r>
              <a:rPr lang="en-US" noProof="0" dirty="0" smtClean="0"/>
              <a:t>Insufficiency of the current approach</a:t>
            </a:r>
          </a:p>
          <a:p>
            <a:pPr lvl="0">
              <a:buFont typeface="+mj-lt"/>
              <a:buAutoNum type="arabicPeriod"/>
            </a:pPr>
            <a:r>
              <a:rPr lang="en-US" noProof="0" dirty="0" smtClean="0"/>
              <a:t>Proposal</a:t>
            </a:r>
          </a:p>
          <a:p>
            <a:pPr lvl="0">
              <a:buFont typeface="+mj-lt"/>
              <a:buAutoNum type="arabicPeriod"/>
            </a:pPr>
            <a:r>
              <a:rPr lang="en-US" noProof="0" dirty="0" smtClean="0"/>
              <a:t>Discussion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177089"/>
      </p:ext>
    </p:extLst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Cooperation on a line-by-line basis vs. institutionalized cooperation </a:t>
            </a:r>
            <a:r>
              <a:rPr lang="en-US" dirty="0" smtClean="0"/>
              <a:t>?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Pro institutionalization:</a:t>
            </a:r>
          </a:p>
          <a:p>
            <a:r>
              <a:rPr lang="en-US" dirty="0" smtClean="0"/>
              <a:t>Efficiency gain of a European picture</a:t>
            </a:r>
          </a:p>
          <a:p>
            <a:r>
              <a:rPr lang="en-US" dirty="0" smtClean="0"/>
              <a:t>Consistent target market design reduces uncertainty</a:t>
            </a:r>
          </a:p>
          <a:p>
            <a:r>
              <a:rPr lang="en-US" dirty="0" smtClean="0"/>
              <a:t>Infrastructure planning as an anchor for coordination</a:t>
            </a:r>
          </a:p>
          <a:p>
            <a:r>
              <a:rPr lang="en-US" dirty="0" smtClean="0"/>
              <a:t>Avoid triggering down of national infrastructure plans on the power system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Contra </a:t>
            </a:r>
            <a:r>
              <a:rPr lang="en-US" dirty="0"/>
              <a:t>institutionalization 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Is a stable consensus feasible?</a:t>
            </a:r>
          </a:p>
          <a:p>
            <a:pPr>
              <a:buFontTx/>
              <a:buChar char="-"/>
            </a:pPr>
            <a:r>
              <a:rPr lang="en-US" dirty="0" smtClean="0"/>
              <a:t>Transaction cost of institutionalization?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130250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609600" y="1981200"/>
            <a:ext cx="78486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Agenda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noProof="0" dirty="0" smtClean="0"/>
              <a:t>The current context: many complicating factors</a:t>
            </a:r>
          </a:p>
          <a:p>
            <a:pPr>
              <a:buFont typeface="+mj-lt"/>
              <a:buAutoNum type="arabicPeriod"/>
            </a:pPr>
            <a:r>
              <a:rPr lang="en-US" noProof="0" dirty="0" smtClean="0"/>
              <a:t>Insufficiency of the current approach</a:t>
            </a:r>
          </a:p>
          <a:p>
            <a:pPr lvl="0">
              <a:buFont typeface="+mj-lt"/>
              <a:buAutoNum type="arabicPeriod"/>
            </a:pPr>
            <a:r>
              <a:rPr lang="en-US" noProof="0" dirty="0" smtClean="0"/>
              <a:t>Proposal</a:t>
            </a:r>
          </a:p>
          <a:p>
            <a:pPr lvl="0">
              <a:buFont typeface="+mj-lt"/>
              <a:buAutoNum type="arabicPeriod"/>
            </a:pPr>
            <a:r>
              <a:rPr lang="en-US" dirty="0"/>
              <a:t>Discussion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1280325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The 'system nature' of the electricity sector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smtClean="0"/>
              <a:t>Individual decisions have an impact on all other actors</a:t>
            </a:r>
          </a:p>
          <a:p>
            <a:r>
              <a:rPr lang="en-US" noProof="0" smtClean="0"/>
              <a:t>Very different solutions for the same problem</a:t>
            </a:r>
          </a:p>
          <a:p>
            <a:r>
              <a:rPr lang="en-US" noProof="0" smtClean="0"/>
              <a:t>chicken-and-egg problems</a:t>
            </a:r>
          </a:p>
          <a:p>
            <a:endParaRPr lang="en-US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5006961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Uncertainty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smtClean="0"/>
              <a:t>Volatile regulatory environment</a:t>
            </a:r>
          </a:p>
          <a:p>
            <a:pPr lvl="1"/>
            <a:r>
              <a:rPr lang="en-US" noProof="0" smtClean="0"/>
              <a:t>In the past two decades:</a:t>
            </a:r>
          </a:p>
          <a:p>
            <a:pPr lvl="2"/>
            <a:r>
              <a:rPr lang="en-US" noProof="0" smtClean="0"/>
              <a:t>liberalisation, unbundling, cross-border trading</a:t>
            </a:r>
          </a:p>
          <a:p>
            <a:pPr lvl="2"/>
            <a:r>
              <a:rPr lang="en-US" noProof="0" smtClean="0"/>
              <a:t>renewables support,</a:t>
            </a:r>
          </a:p>
          <a:p>
            <a:pPr lvl="2"/>
            <a:r>
              <a:rPr lang="en-US" noProof="0" smtClean="0"/>
              <a:t>emissions trading,</a:t>
            </a:r>
          </a:p>
          <a:p>
            <a:pPr lvl="2"/>
            <a:r>
              <a:rPr lang="en-US" noProof="0" smtClean="0"/>
              <a:t>nuclear phase-out</a:t>
            </a:r>
          </a:p>
          <a:p>
            <a:pPr lvl="1"/>
            <a:r>
              <a:rPr lang="en-US" noProof="0" smtClean="0"/>
              <a:t>And in the future</a:t>
            </a:r>
          </a:p>
          <a:p>
            <a:pPr lvl="2"/>
            <a:r>
              <a:rPr lang="en-US" noProof="0" smtClean="0"/>
              <a:t>European integration</a:t>
            </a:r>
          </a:p>
          <a:p>
            <a:pPr lvl="2"/>
            <a:r>
              <a:rPr lang="en-US" noProof="0" smtClean="0"/>
              <a:t>Electrification vs. energy efficiency</a:t>
            </a:r>
          </a:p>
          <a:p>
            <a:pPr lvl="2"/>
            <a:r>
              <a:rPr lang="en-US" noProof="0" smtClean="0"/>
              <a:t>…</a:t>
            </a:r>
          </a:p>
          <a:p>
            <a:pPr lvl="2"/>
            <a:endParaRPr lang="en-US" noProof="0" smtClean="0"/>
          </a:p>
          <a:p>
            <a:r>
              <a:rPr lang="en-US" noProof="0" smtClean="0"/>
              <a:t>vs. long asset lifetimes</a:t>
            </a:r>
            <a:endParaRPr lang="en-US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560060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Different interests: stakeholders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smtClean="0"/>
              <a:t>Everybody wants a different transmission network:</a:t>
            </a:r>
          </a:p>
          <a:p>
            <a:r>
              <a:rPr lang="en-US" noProof="0" smtClean="0"/>
              <a:t>Consumer </a:t>
            </a:r>
            <a:r>
              <a:rPr lang="en-US" sz="1600" b="0" noProof="0" smtClean="0"/>
              <a:t>(connect to low and stable prices)</a:t>
            </a:r>
          </a:p>
          <a:p>
            <a:r>
              <a:rPr lang="en-US" noProof="0" smtClean="0"/>
              <a:t>Producer</a:t>
            </a:r>
            <a:r>
              <a:rPr lang="en-US" b="0" noProof="0"/>
              <a:t> </a:t>
            </a:r>
            <a:r>
              <a:rPr lang="en-US" sz="1600" b="0" noProof="0"/>
              <a:t>(connect to </a:t>
            </a:r>
            <a:r>
              <a:rPr lang="en-US" sz="1600" b="0" noProof="0" smtClean="0"/>
              <a:t>high prices)</a:t>
            </a:r>
            <a:endParaRPr lang="en-US" sz="1600" b="0" noProof="0"/>
          </a:p>
          <a:p>
            <a:pPr lvl="0"/>
            <a:r>
              <a:rPr lang="en-US" noProof="0" smtClean="0"/>
              <a:t>Storage </a:t>
            </a:r>
            <a:r>
              <a:rPr lang="en-US" sz="1600" b="0" noProof="0">
                <a:solidFill>
                  <a:srgbClr val="000000"/>
                </a:solidFill>
              </a:rPr>
              <a:t>(connect to </a:t>
            </a:r>
            <a:r>
              <a:rPr lang="en-US" sz="1600" b="0" noProof="0" smtClean="0">
                <a:solidFill>
                  <a:srgbClr val="000000"/>
                </a:solidFill>
              </a:rPr>
              <a:t>volatile </a:t>
            </a:r>
            <a:r>
              <a:rPr lang="en-US" sz="1600" b="0" noProof="0">
                <a:solidFill>
                  <a:srgbClr val="000000"/>
                </a:solidFill>
              </a:rPr>
              <a:t>prices)</a:t>
            </a:r>
          </a:p>
          <a:p>
            <a:pPr lvl="0"/>
            <a:r>
              <a:rPr lang="en-US" noProof="0" smtClean="0"/>
              <a:t>TSOs </a:t>
            </a:r>
            <a:r>
              <a:rPr lang="en-US" sz="1600" b="0" noProof="0" smtClean="0">
                <a:solidFill>
                  <a:srgbClr val="000000"/>
                </a:solidFill>
              </a:rPr>
              <a:t>(domestic copperplate – controllable international)</a:t>
            </a:r>
            <a:endParaRPr lang="en-US" sz="1600" b="0" noProof="0">
              <a:solidFill>
                <a:srgbClr val="000000"/>
              </a:solidFill>
            </a:endParaRPr>
          </a:p>
          <a:p>
            <a:pPr lvl="0"/>
            <a:r>
              <a:rPr lang="en-US" noProof="0" smtClean="0"/>
              <a:t>Regulators </a:t>
            </a:r>
            <a:r>
              <a:rPr lang="en-US" sz="1600" b="0" noProof="0" smtClean="0">
                <a:solidFill>
                  <a:srgbClr val="000000"/>
                </a:solidFill>
              </a:rPr>
              <a:t>(domestic benefit)</a:t>
            </a:r>
            <a:endParaRPr lang="en-US" sz="1600" b="0" noProof="0">
              <a:solidFill>
                <a:srgbClr val="000000"/>
              </a:solidFill>
            </a:endParaRPr>
          </a:p>
          <a:p>
            <a:pPr lvl="0"/>
            <a:r>
              <a:rPr lang="en-US" noProof="0" smtClean="0"/>
              <a:t>Residents </a:t>
            </a:r>
            <a:r>
              <a:rPr lang="en-US" sz="1600" b="0" noProof="0" smtClean="0">
                <a:solidFill>
                  <a:srgbClr val="000000"/>
                </a:solidFill>
              </a:rPr>
              <a:t>(NIMBY)</a:t>
            </a:r>
            <a:endParaRPr lang="en-US" sz="1600" b="0" noProof="0">
              <a:solidFill>
                <a:srgbClr val="000000"/>
              </a:solidFill>
            </a:endParaRPr>
          </a:p>
          <a:p>
            <a:endParaRPr lang="en-US" noProof="0" smtClean="0"/>
          </a:p>
          <a:p>
            <a:endParaRPr lang="en-US" noProof="0" smtClean="0"/>
          </a:p>
          <a:p>
            <a:pPr marL="0" indent="0">
              <a:buNone/>
            </a:pPr>
            <a:endParaRPr lang="en-US" noProof="0" smtClean="0"/>
          </a:p>
          <a:p>
            <a:endParaRPr lang="en-US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261761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Different interest: countries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Exporting countries</a:t>
            </a:r>
          </a:p>
          <a:p>
            <a:r>
              <a:rPr lang="en-US" noProof="0" dirty="0" smtClean="0"/>
              <a:t>Transit countries</a:t>
            </a:r>
          </a:p>
          <a:p>
            <a:r>
              <a:rPr lang="en-US" noProof="0" dirty="0" smtClean="0"/>
              <a:t>Importing countries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734678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Complex funding structures 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'regulated asset base'</a:t>
            </a:r>
          </a:p>
          <a:p>
            <a:pPr lvl="1"/>
            <a:r>
              <a:rPr lang="en-US" noProof="0" dirty="0" smtClean="0"/>
              <a:t>International spillovers require cost-benefit analysis and corresponding redistribution scheme</a:t>
            </a:r>
          </a:p>
          <a:p>
            <a:pPr lvl="1"/>
            <a:r>
              <a:rPr lang="en-US" noProof="0" dirty="0" smtClean="0"/>
              <a:t>Not yet present</a:t>
            </a:r>
          </a:p>
          <a:p>
            <a:pPr marL="457200" lvl="1" indent="0">
              <a:buNone/>
            </a:pPr>
            <a:r>
              <a:rPr lang="en-US" noProof="0" dirty="0" smtClean="0"/>
              <a:t>=&gt; Academically challenging and politically complex</a:t>
            </a:r>
          </a:p>
          <a:p>
            <a:r>
              <a:rPr lang="en-US" noProof="0" dirty="0" smtClean="0"/>
              <a:t>Merchant lines</a:t>
            </a:r>
          </a:p>
          <a:p>
            <a:r>
              <a:rPr lang="en-US" noProof="0" dirty="0" smtClean="0"/>
              <a:t>Public money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970332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609600" y="2362200"/>
            <a:ext cx="78486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Agenda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noProof="0" dirty="0" smtClean="0"/>
              <a:t>The current context: many complicating factors</a:t>
            </a:r>
          </a:p>
          <a:p>
            <a:pPr>
              <a:buFont typeface="+mj-lt"/>
              <a:buAutoNum type="arabicPeriod"/>
            </a:pPr>
            <a:r>
              <a:rPr lang="en-US" noProof="0" dirty="0" smtClean="0"/>
              <a:t>Insufficiency of the current approach</a:t>
            </a:r>
          </a:p>
          <a:p>
            <a:pPr lvl="0">
              <a:buFont typeface="+mj-lt"/>
              <a:buAutoNum type="arabicPeriod"/>
            </a:pPr>
            <a:r>
              <a:rPr lang="en-US" noProof="0" dirty="0" smtClean="0"/>
              <a:t>Proposal</a:t>
            </a:r>
          </a:p>
          <a:p>
            <a:pPr lvl="0">
              <a:buFont typeface="+mj-lt"/>
              <a:buAutoNum type="arabicPeriod"/>
            </a:pPr>
            <a:r>
              <a:rPr lang="en-US" dirty="0"/>
              <a:t>Discussion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784356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Insufficiencies of </a:t>
            </a:r>
            <a:r>
              <a:rPr lang="en-US" noProof="0" dirty="0" smtClean="0"/>
              <a:t>Market rules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GB" dirty="0" smtClean="0"/>
              <a:t>Congestion </a:t>
            </a:r>
            <a:r>
              <a:rPr lang="en-GB" dirty="0"/>
              <a:t>within countries will be dealt with differently from network congestion between </a:t>
            </a:r>
            <a:r>
              <a:rPr lang="en-GB" dirty="0" smtClean="0"/>
              <a:t>countries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Network </a:t>
            </a:r>
            <a:r>
              <a:rPr lang="en-GB" dirty="0"/>
              <a:t>codes </a:t>
            </a:r>
            <a:r>
              <a:rPr lang="en-GB" dirty="0" smtClean="0"/>
              <a:t>are unlikely </a:t>
            </a:r>
            <a:r>
              <a:rPr lang="en-GB" dirty="0"/>
              <a:t>to bring about workable interfaces at all borders for all dimensions of electricity </a:t>
            </a:r>
            <a:r>
              <a:rPr lang="en-GB" dirty="0" smtClean="0"/>
              <a:t>trade</a:t>
            </a:r>
            <a:endParaRPr lang="en-GB" dirty="0"/>
          </a:p>
          <a:p>
            <a:pPr>
              <a:buFont typeface="+mj-lt"/>
              <a:buAutoNum type="arabicPeriod"/>
            </a:pPr>
            <a:r>
              <a:rPr lang="en-GB" dirty="0" smtClean="0"/>
              <a:t>National </a:t>
            </a:r>
            <a:r>
              <a:rPr lang="en-GB" dirty="0"/>
              <a:t>markets/regulations will remain pivotal for </a:t>
            </a:r>
            <a:r>
              <a:rPr lang="en-GB" dirty="0" smtClean="0"/>
              <a:t>investment</a:t>
            </a:r>
            <a:endParaRPr lang="de-DE" dirty="0"/>
          </a:p>
          <a:p>
            <a:pPr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93103B-C1C3-4C7B-BB70-D4FFFE6E1206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503950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Nouvelle présentation">
  <a:themeElements>
    <a:clrScheme name="Nouvelle pré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ésentation">
      <a:majorFont>
        <a:latin typeface="Verdana"/>
        <a:ea typeface="Osaka"/>
        <a:cs typeface=""/>
      </a:majorFont>
      <a:minorFont>
        <a:latin typeface="Verdana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Nouvelle pré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ETS launch event 27Jan2011_wobackup</Template>
  <TotalTime>0</TotalTime>
  <Words>463</Words>
  <Application>Microsoft Office PowerPoint</Application>
  <PresentationFormat>Bildschirmpräsentation (4:3)</PresentationFormat>
  <Paragraphs>122</Paragraphs>
  <Slides>16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Nouvelle présentation</vt:lpstr>
      <vt:lpstr>Electricity Infrastructure:  More border crossings or a borderless Europe</vt:lpstr>
      <vt:lpstr>Agenda</vt:lpstr>
      <vt:lpstr>The 'system nature' of the electricity sector</vt:lpstr>
      <vt:lpstr>Uncertainty</vt:lpstr>
      <vt:lpstr>Different interests: stakeholders</vt:lpstr>
      <vt:lpstr>Different interest: countries</vt:lpstr>
      <vt:lpstr>Complex funding structures </vt:lpstr>
      <vt:lpstr>Agenda</vt:lpstr>
      <vt:lpstr>Insufficiencies of Market rules</vt:lpstr>
      <vt:lpstr>Building the network</vt:lpstr>
      <vt:lpstr>Proposal</vt:lpstr>
      <vt:lpstr>Add a European system management layer</vt:lpstr>
      <vt:lpstr>Establish a stringent planning process</vt:lpstr>
      <vt:lpstr>Phase in European cost-benefit sharing</vt:lpstr>
      <vt:lpstr>Conclusion</vt:lpstr>
      <vt:lpstr>Cooperation on a line-by-line basis vs. institutionalized cooperation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</dc:creator>
  <cp:lastModifiedBy>georg</cp:lastModifiedBy>
  <cp:revision>359</cp:revision>
  <cp:lastPrinted>2013-04-04T11:08:49Z</cp:lastPrinted>
  <dcterms:created xsi:type="dcterms:W3CDTF">1601-01-01T00:00:00Z</dcterms:created>
  <dcterms:modified xsi:type="dcterms:W3CDTF">2013-04-05T06:43:27Z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