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bookmarkIdSeed="2">
  <p:sldMasterIdLst>
    <p:sldMasterId id="2147483698" r:id="rId1"/>
    <p:sldMasterId id="2147483705" r:id="rId2"/>
  </p:sldMasterIdLst>
  <p:notesMasterIdLst>
    <p:notesMasterId r:id="rId12"/>
  </p:notesMasterIdLst>
  <p:handoutMasterIdLst>
    <p:handoutMasterId r:id="rId13"/>
  </p:handoutMasterIdLst>
  <p:sldIdLst>
    <p:sldId id="1454" r:id="rId3"/>
    <p:sldId id="1555" r:id="rId4"/>
    <p:sldId id="1557" r:id="rId5"/>
    <p:sldId id="1558" r:id="rId6"/>
    <p:sldId id="1560" r:id="rId7"/>
    <p:sldId id="1561" r:id="rId8"/>
    <p:sldId id="1562" r:id="rId9"/>
    <p:sldId id="1564" r:id="rId10"/>
    <p:sldId id="1565" r:id="rId11"/>
  </p:sldIdLst>
  <p:sldSz cx="9906000" cy="6858000" type="A4"/>
  <p:notesSz cx="7099300" cy="10234613"/>
  <p:custDataLst>
    <p:tags r:id="rId1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1F317F"/>
    <a:srgbClr val="FF0000"/>
    <a:srgbClr val="B4756E"/>
    <a:srgbClr val="800000"/>
    <a:srgbClr val="DC6E0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1" autoAdjust="0"/>
    <p:restoredTop sz="99705" autoAdjust="0"/>
  </p:normalViewPr>
  <p:slideViewPr>
    <p:cSldViewPr snapToGrid="0" snapToObjects="1">
      <p:cViewPr varScale="1">
        <p:scale>
          <a:sx n="75" d="100"/>
          <a:sy n="75" d="100"/>
        </p:scale>
        <p:origin x="-1326" y="-90"/>
      </p:cViewPr>
      <p:guideLst>
        <p:guide orient="horz" pos="848"/>
        <p:guide orient="horz" pos="4319"/>
        <p:guide orient="horz" pos="370"/>
        <p:guide orient="horz" pos="3837"/>
        <p:guide pos="232"/>
        <p:guide pos="6024"/>
        <p:guide pos="5982"/>
        <p:guide pos="62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-4008" y="-66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t" anchorCtr="0" compatLnSpc="1">
            <a:prstTxWarp prst="textNoShape">
              <a:avLst/>
            </a:prstTxWarp>
          </a:bodyPr>
          <a:lstStyle>
            <a:lvl1pPr algn="l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t" anchorCtr="0" compatLnSpc="1">
            <a:prstTxWarp prst="textNoShape">
              <a:avLst/>
            </a:prstTxWarp>
          </a:bodyPr>
          <a:lstStyle>
            <a:lvl1pPr algn="r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b" anchorCtr="0" compatLnSpc="1">
            <a:prstTxWarp prst="textNoShape">
              <a:avLst/>
            </a:prstTxWarp>
          </a:bodyPr>
          <a:lstStyle>
            <a:lvl1pPr algn="l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b" anchorCtr="0" compatLnSpc="1">
            <a:prstTxWarp prst="textNoShape">
              <a:avLst/>
            </a:prstTxWarp>
          </a:bodyPr>
          <a:lstStyle>
            <a:lvl1pPr algn="r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068B15-8CE7-46C8-8AD6-99E3AB4A2D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76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t" anchorCtr="0" compatLnSpc="1">
            <a:prstTxWarp prst="textNoShape">
              <a:avLst/>
            </a:prstTxWarp>
          </a:bodyPr>
          <a:lstStyle>
            <a:lvl1pPr algn="l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t" anchorCtr="0" compatLnSpc="1">
            <a:prstTxWarp prst="textNoShape">
              <a:avLst/>
            </a:prstTxWarp>
          </a:bodyPr>
          <a:lstStyle>
            <a:lvl1pPr algn="r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b" anchorCtr="0" compatLnSpc="1">
            <a:prstTxWarp prst="textNoShape">
              <a:avLst/>
            </a:prstTxWarp>
          </a:bodyPr>
          <a:lstStyle>
            <a:lvl1pPr algn="l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9" tIns="48044" rIns="96089" bIns="48044" numCol="1" anchor="b" anchorCtr="0" compatLnSpc="1">
            <a:prstTxWarp prst="textNoShape">
              <a:avLst/>
            </a:prstTxWarp>
          </a:bodyPr>
          <a:lstStyle>
            <a:lvl1pPr algn="r" defTabSz="962453" eaLnBrk="0" hangingPunct="0">
              <a:defRPr sz="15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8B570DD-EF63-46B3-A255-89A9D61BD8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180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8171"/>
            <a:fld id="{1F63B6C4-8777-4059-BB57-6BB8C050D5AC}" type="slidenum">
              <a:rPr lang="de-DE" smtClean="0">
                <a:solidFill>
                  <a:prstClr val="black"/>
                </a:solidFill>
              </a:rPr>
              <a:pPr defTabSz="968171"/>
              <a:t>0</a:t>
            </a:fld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40" y="4672014"/>
            <a:ext cx="5203825" cy="5345113"/>
          </a:xfrm>
          <a:noFill/>
        </p:spPr>
        <p:txBody>
          <a:bodyPr/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5865817" y="4678364"/>
            <a:ext cx="690560" cy="5921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443" tIns="47722" rIns="95443" bIns="47722" anchor="ctr"/>
          <a:lstStyle/>
          <a:p>
            <a:pPr algn="ctr" defTabSz="953887" eaLnBrk="0" hangingPunct="0"/>
            <a:r>
              <a:rPr lang="de-DE" sz="2500" dirty="0">
                <a:solidFill>
                  <a:prstClr val="white"/>
                </a:solidFill>
                <a:latin typeface="Arial" charset="0"/>
                <a:cs typeface="Arial" charset="0"/>
              </a:rPr>
              <a:t>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tiff"/><Relationship Id="rId4" Type="http://schemas.openxmlformats.org/officeDocument/2006/relationships/tags" Target="../tags/tag4.xml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398788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3" name="think-cell Slide" r:id="rId8" imgW="451" imgH="451" progId="TCLayout.ActiveDocument.1">
                  <p:embed/>
                </p:oleObj>
              </mc:Choice>
              <mc:Fallback>
                <p:oleObj name="think-cell Slide" r:id="rId8" imgW="451" imgH="45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 bwMode="auto">
          <a:xfrm>
            <a:off x="195944" y="790573"/>
            <a:ext cx="9535886" cy="433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sz="140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" name="Rectangle 3"/>
          <p:cNvSpPr/>
          <p:nvPr userDrawn="1">
            <p:custDataLst>
              <p:tags r:id="rId4"/>
            </p:custDataLst>
          </p:nvPr>
        </p:nvSpPr>
        <p:spPr bwMode="auto">
          <a:xfrm>
            <a:off x="195944" y="6384697"/>
            <a:ext cx="9535886" cy="433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sz="140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 userDrawn="1">
            <p:ph type="body" idx="1" hasCustomPrompt="1"/>
            <p:custDataLst>
              <p:tags r:id="rId5"/>
            </p:custDataLst>
          </p:nvPr>
        </p:nvSpPr>
        <p:spPr>
          <a:xfrm>
            <a:off x="350844" y="330205"/>
            <a:ext cx="9204325" cy="5903915"/>
          </a:xfrm>
          <a:noFill/>
        </p:spPr>
        <p:txBody>
          <a:bodyPr anchor="t" anchorCtr="0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Veranstaltung (Arial 16pt)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Thema der Veranstaltung (Arial 16pt)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Ort der Veranstaltung (Arial 16pt)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Datum (Arial, 16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pt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, Format: DD. Monat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JJJJ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F31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indent="0" algn="ctr"/>
            <a:endParaRPr lang="de-DE" sz="2400" dirty="0" smtClean="0">
              <a:solidFill>
                <a:srgbClr val="1F317F"/>
              </a:solidFill>
              <a:cs typeface="Times New Roman" pitchFamily="18" charset="0"/>
            </a:endParaRPr>
          </a:p>
          <a:p>
            <a:pPr marL="0" indent="0" algn="ctr"/>
            <a: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  <a:t/>
            </a:r>
            <a:b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</a:br>
            <a: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  <a:t>Titel (Arial, 24 </a:t>
            </a:r>
            <a:r>
              <a:rPr lang="de-DE" sz="2400" dirty="0" err="1" smtClean="0">
                <a:solidFill>
                  <a:srgbClr val="1F317F"/>
                </a:solidFill>
                <a:cs typeface="Times New Roman" pitchFamily="18" charset="0"/>
              </a:rPr>
              <a:t>pt</a:t>
            </a:r>
            <a: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  <a:t>, fett)</a:t>
            </a:r>
            <a:b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</a:br>
            <a:r>
              <a:rPr lang="de-DE" sz="2000" b="0" i="1" dirty="0" smtClean="0">
                <a:solidFill>
                  <a:srgbClr val="1F317F"/>
                </a:solidFill>
                <a:cs typeface="Times New Roman" pitchFamily="18" charset="0"/>
              </a:rPr>
              <a:t>Untertitel (Arial, 20pt, kursiv</a:t>
            </a:r>
          </a:p>
          <a:p>
            <a:pPr marL="0" indent="0" algn="ctr"/>
            <a:endParaRPr lang="de-DE" sz="2000" b="0" i="1" dirty="0" smtClean="0">
              <a:solidFill>
                <a:srgbClr val="1F317F"/>
              </a:solidFill>
              <a:cs typeface="Times New Roman" pitchFamily="18" charset="0"/>
            </a:endParaRPr>
          </a:p>
          <a:p>
            <a:pPr marL="0" indent="0" algn="ctr"/>
            <a:endParaRPr lang="de-DE" sz="2000" b="0" i="1" dirty="0" smtClean="0">
              <a:solidFill>
                <a:srgbClr val="1F317F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Name 1, Name 2, Name 3, (Arial, 16 pt)</a:t>
            </a:r>
          </a:p>
          <a:p>
            <a:pPr marL="0" indent="0" algn="ctr"/>
            <a:endParaRPr lang="de-DE" sz="2000" b="0" i="1" dirty="0" smtClean="0">
              <a:solidFill>
                <a:srgbClr val="1F317F"/>
              </a:solidFill>
              <a:cs typeface="Times New Roman" pitchFamily="18" charset="0"/>
            </a:endParaRPr>
          </a:p>
          <a:p>
            <a:pPr marL="0" indent="0" algn="ctr"/>
            <a:endParaRPr lang="de-DE" sz="2000" b="0" i="1" dirty="0" smtClean="0">
              <a:solidFill>
                <a:srgbClr val="1F317F"/>
              </a:solidFill>
              <a:cs typeface="Times New Roman" pitchFamily="18" charset="0"/>
            </a:endParaRPr>
          </a:p>
          <a:p>
            <a:pPr marL="0" indent="0" algn="ctr"/>
            <a:endParaRPr lang="de-DE" sz="2000" b="0" i="1" dirty="0" smtClean="0">
              <a:solidFill>
                <a:srgbClr val="1F317F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Technische Universität Berlin, Fachgebiet Wirtschafts- und Infrastrukturpolitik (WIP),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Bereich Infrastrukturökonomie und -management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31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ggfs. Kommentar (Arial, 16pt, kursiv)</a:t>
            </a:r>
          </a:p>
          <a:p>
            <a:pPr algn="ctr">
              <a:spcBef>
                <a:spcPct val="25000"/>
              </a:spcBef>
              <a:spcAft>
                <a:spcPct val="10000"/>
              </a:spcAft>
            </a:pPr>
            <a:endParaRPr lang="de-DE" sz="2000" b="0" i="1" dirty="0" smtClean="0">
              <a:solidFill>
                <a:srgbClr val="1F317F"/>
              </a:solidFill>
              <a:cs typeface="Times New Roman" pitchFamily="18" charset="0"/>
            </a:endParaRPr>
          </a:p>
        </p:txBody>
      </p:sp>
      <p:pic>
        <p:nvPicPr>
          <p:cNvPr id="9" name="Picture 1" descr="C:\Documents and Settings\Reinke Justus\My Documents\Projekte_Themen\WIP\WIP-vorlagen_ppt-folien\logo_wip\wip_logo-version08-2006juli\wiplogo_hks42_auf_weiss.tif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9365" y="4475749"/>
            <a:ext cx="2273300" cy="710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09615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5001" y="1320800"/>
            <a:ext cx="9216000" cy="5113338"/>
          </a:xfrm>
        </p:spPr>
        <p:txBody>
          <a:bodyPr/>
          <a:lstStyle>
            <a:lvl1pPr>
              <a:buClr>
                <a:srgbClr val="1F317F"/>
              </a:buClr>
              <a:defRPr sz="1600"/>
            </a:lvl1pPr>
            <a:lvl2pPr>
              <a:buClr>
                <a:srgbClr val="1F317F"/>
              </a:buClr>
              <a:defRPr sz="1600"/>
            </a:lvl2pPr>
            <a:lvl3pPr>
              <a:buClr>
                <a:srgbClr val="1F317F"/>
              </a:buClr>
              <a:defRPr sz="1600"/>
            </a:lvl3pPr>
            <a:lvl4pPr>
              <a:buClr>
                <a:srgbClr val="1F317F"/>
              </a:buClr>
              <a:defRPr sz="1200"/>
            </a:lvl4pPr>
            <a:lvl5pPr>
              <a:buClr>
                <a:srgbClr val="1F317F"/>
              </a:buClr>
              <a:buFont typeface="Symbol" pitchFamily="18" charset="2"/>
              <a:buChar char="-"/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000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45001" y="1320800"/>
            <a:ext cx="9216000" cy="5113338"/>
          </a:xfrm>
        </p:spPr>
        <p:txBody>
          <a:bodyPr/>
          <a:lstStyle>
            <a:lvl1pPr>
              <a:buClr>
                <a:srgbClr val="1F317F"/>
              </a:buClr>
              <a:defRPr sz="1600"/>
            </a:lvl1pPr>
            <a:lvl2pPr>
              <a:buClr>
                <a:srgbClr val="1F317F"/>
              </a:buClr>
              <a:defRPr sz="1600"/>
            </a:lvl2pPr>
            <a:lvl3pPr>
              <a:buClr>
                <a:srgbClr val="1F317F"/>
              </a:buClr>
              <a:defRPr sz="1600"/>
            </a:lvl3pPr>
            <a:lvl4pPr>
              <a:buClr>
                <a:srgbClr val="1F317F"/>
              </a:buClr>
              <a:defRPr sz="1200"/>
            </a:lvl4pPr>
            <a:lvl5pPr>
              <a:buClr>
                <a:srgbClr val="1F317F"/>
              </a:buClr>
              <a:buFont typeface="Symbol" pitchFamily="18" charset="2"/>
              <a:buChar char="-"/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728833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001" y="152400"/>
            <a:ext cx="92160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45001" y="1320800"/>
            <a:ext cx="9216000" cy="5113338"/>
          </a:xfrm>
        </p:spPr>
        <p:txBody>
          <a:bodyPr/>
          <a:lstStyle>
            <a:lvl1pPr>
              <a:buClr>
                <a:srgbClr val="1F317F"/>
              </a:buClr>
              <a:defRPr sz="1600"/>
            </a:lvl1pPr>
            <a:lvl2pPr>
              <a:buClr>
                <a:srgbClr val="1F317F"/>
              </a:buClr>
              <a:defRPr sz="1600"/>
            </a:lvl2pPr>
            <a:lvl3pPr>
              <a:buClr>
                <a:srgbClr val="1F317F"/>
              </a:buClr>
              <a:defRPr sz="1600"/>
            </a:lvl3pPr>
            <a:lvl4pPr>
              <a:buClr>
                <a:srgbClr val="1F317F"/>
              </a:buClr>
              <a:defRPr sz="1200"/>
            </a:lvl4pPr>
            <a:lvl5pPr>
              <a:buClr>
                <a:srgbClr val="1F317F"/>
              </a:buClr>
              <a:buFont typeface="Symbol" pitchFamily="18" charset="2"/>
              <a:buChar char="-"/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492072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4963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23850" y="1052519"/>
            <a:ext cx="8496300" cy="5381625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3680951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7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srgbClr val="5F6C73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13803-4526-4645-B715-105BE440F5D7}" type="slidenum">
              <a:rPr lang="de-DE" smtClean="0">
                <a:solidFill>
                  <a:srgbClr val="5F6C73"/>
                </a:solidFill>
              </a:rPr>
              <a:pPr/>
              <a:t>‹Nr.›</a:t>
            </a:fld>
            <a:endParaRPr lang="de-DE" dirty="0">
              <a:solidFill>
                <a:srgbClr val="5F6C73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86B"/>
                </a:solidFill>
              </a:rPr>
              <a:t>Models for the German and European Energy Transformation</a:t>
            </a:r>
            <a:endParaRPr lang="de-DE" dirty="0">
              <a:solidFill>
                <a:srgbClr val="00786B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295400"/>
            <a:ext cx="8734050" cy="4038600"/>
          </a:xfrm>
          <a:prstGeom prst="rect">
            <a:avLst/>
          </a:prstGeom>
        </p:spPr>
        <p:txBody>
          <a:bodyPr vert="horz" lIns="0" tIns="0" rIns="0" bIns="0"/>
          <a:lstStyle>
            <a:lvl1pPr marL="576000" indent="-576000">
              <a:spcAft>
                <a:spcPts val="2000"/>
              </a:spcAft>
              <a:buClr>
                <a:schemeClr val="accent3"/>
              </a:buClr>
              <a:buSzPct val="200000"/>
              <a:buFont typeface="Wingdings" charset="2"/>
              <a:buAutoNum type="arabicPlain"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Kapitel-Titel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65000" y="228600"/>
            <a:ext cx="4787900" cy="6858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Tagesordnung/Inhalt/Übersicht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9806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95000" y="180000"/>
            <a:ext cx="78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srgbClr val="5F6C73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13803-4526-4645-B715-105BE440F5D7}" type="slidenum">
              <a:rPr lang="de-DE" smtClean="0">
                <a:solidFill>
                  <a:srgbClr val="5F6C73"/>
                </a:solidFill>
              </a:rPr>
              <a:pPr/>
              <a:t>‹Nr.›</a:t>
            </a:fld>
            <a:endParaRPr lang="de-DE" dirty="0">
              <a:solidFill>
                <a:srgbClr val="5F6C73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86B"/>
                </a:solidFill>
              </a:rPr>
              <a:t>Models for the German and European Energy Transformation</a:t>
            </a:r>
            <a:endParaRPr lang="de-DE" dirty="0">
              <a:solidFill>
                <a:srgbClr val="00786B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65000" y="1295400"/>
            <a:ext cx="8112000" cy="403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Kapitel-Titel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65100" y="228600"/>
            <a:ext cx="742950" cy="685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65000" y="228600"/>
            <a:ext cx="4787900" cy="6858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Tagesordnung/Inhalt/Übersicht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6704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001" y="152400"/>
            <a:ext cx="92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Sie</a:t>
            </a:r>
            <a:r>
              <a:rPr lang="en-US" noProof="0" dirty="0" smtClean="0"/>
              <a:t>, um das </a:t>
            </a:r>
            <a:r>
              <a:rPr lang="en-US" noProof="0" dirty="0" err="1" smtClean="0"/>
              <a:t>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5001" y="1346200"/>
            <a:ext cx="9216000" cy="5087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Sie</a:t>
            </a:r>
            <a:r>
              <a:rPr lang="en-US" noProof="0" dirty="0" smtClean="0"/>
              <a:t>, um die </a:t>
            </a:r>
            <a:r>
              <a:rPr lang="en-US" noProof="0" dirty="0" err="1" smtClean="0"/>
              <a:t>Formate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Vorlagentextes</a:t>
            </a:r>
            <a:r>
              <a:rPr lang="en-US" noProof="0" dirty="0" smtClean="0"/>
              <a:t> </a:t>
            </a:r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 flipV="1">
            <a:off x="345001" y="981075"/>
            <a:ext cx="9216000" cy="0"/>
          </a:xfrm>
          <a:prstGeom prst="line">
            <a:avLst/>
          </a:prstGeom>
          <a:noFill/>
          <a:ln w="57150">
            <a:solidFill>
              <a:srgbClr val="1F317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Line 27"/>
          <p:cNvSpPr>
            <a:spLocks noChangeShapeType="1"/>
          </p:cNvSpPr>
          <p:nvPr/>
        </p:nvSpPr>
        <p:spPr bwMode="auto">
          <a:xfrm>
            <a:off x="350844" y="6589941"/>
            <a:ext cx="9204325" cy="0"/>
          </a:xfrm>
          <a:prstGeom prst="line">
            <a:avLst/>
          </a:prstGeom>
          <a:noFill/>
          <a:ln w="9525">
            <a:solidFill>
              <a:srgbClr val="1F317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Text Box 29"/>
          <p:cNvSpPr txBox="1">
            <a:spLocks noChangeArrowheads="1"/>
          </p:cNvSpPr>
          <p:nvPr/>
        </p:nvSpPr>
        <p:spPr bwMode="auto">
          <a:xfrm>
            <a:off x="4291013" y="6634277"/>
            <a:ext cx="1320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1F317F"/>
                </a:solidFill>
                <a:cs typeface="Arial" charset="0"/>
              </a:rPr>
              <a:t>- </a:t>
            </a:r>
            <a:fld id="{53DB56FA-694D-4B24-9346-CA2BCB1DD2D9}" type="slidenum">
              <a:rPr lang="de-DE" sz="1100" b="1" smtClean="0">
                <a:solidFill>
                  <a:srgbClr val="1F317F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r>
              <a:rPr lang="de-DE" sz="1100" b="1" dirty="0" smtClean="0">
                <a:solidFill>
                  <a:srgbClr val="1F317F"/>
                </a:solidFill>
                <a:cs typeface="Arial" charset="0"/>
              </a:rPr>
              <a:t> -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350836" y="6635885"/>
            <a:ext cx="3198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z="700" dirty="0" smtClean="0">
              <a:solidFill>
                <a:srgbClr val="1F317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5655749" y="6625546"/>
            <a:ext cx="39052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>
            <a:lvl1pPr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spcBef>
                <a:spcPct val="25000"/>
              </a:spcBef>
              <a:spcAft>
                <a:spcPct val="10000"/>
              </a:spcAft>
            </a:pPr>
            <a:r>
              <a:rPr lang="en-US" sz="800" dirty="0" smtClean="0">
                <a:solidFill>
                  <a:srgbClr val="1F317F"/>
                </a:solidFill>
                <a:latin typeface="Arial" charset="0"/>
                <a:cs typeface="Arial" charset="0"/>
              </a:rPr>
              <a:t>Christian von Hirschhausen</a:t>
            </a:r>
          </a:p>
        </p:txBody>
      </p:sp>
    </p:spTree>
    <p:extLst>
      <p:ext uri="{BB962C8B-B14F-4D97-AF65-F5344CB8AC3E}">
        <p14:creationId xmlns:p14="http://schemas.microsoft.com/office/powerpoint/2010/main" val="198528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317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1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4150" algn="l" rtl="0" eaLnBrk="1" fontAlgn="base" hangingPunct="1">
        <a:spcBef>
          <a:spcPct val="15000"/>
        </a:spcBef>
        <a:spcAft>
          <a:spcPct val="1000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711200" indent="-168275" algn="l" rtl="0" eaLnBrk="1" fontAlgn="base" hangingPunct="1">
        <a:spcBef>
          <a:spcPct val="10000"/>
        </a:spcBef>
        <a:spcAft>
          <a:spcPct val="5000"/>
        </a:spcAft>
        <a:buFont typeface="Symbol" pitchFamily="18" charset="2"/>
        <a:buChar char="-"/>
        <a:defRPr sz="1400">
          <a:solidFill>
            <a:schemeClr val="tx1"/>
          </a:solidFill>
          <a:latin typeface="+mn-lt"/>
        </a:defRPr>
      </a:lvl3pPr>
      <a:lvl4pPr marL="1074738" indent="-174625" algn="l" rtl="0" eaLnBrk="1" fontAlgn="base" hangingPunct="1">
        <a:spcBef>
          <a:spcPct val="10000"/>
        </a:spcBef>
        <a:spcAft>
          <a:spcPct val="5000"/>
        </a:spcAft>
        <a:buChar char="-"/>
        <a:defRPr sz="1200">
          <a:solidFill>
            <a:schemeClr val="tx1"/>
          </a:solidFill>
          <a:latin typeface="+mn-lt"/>
        </a:defRPr>
      </a:lvl4pPr>
      <a:lvl5pPr marL="1436688" indent="-174625" algn="l" rtl="0" eaLnBrk="1" fontAlgn="base" hangingPunct="1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93888" indent="-174625" algn="l" rtl="0" eaLnBrk="1" fontAlgn="base" hangingPunct="1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351088" indent="-174625" algn="l" rtl="0" eaLnBrk="1" fontAlgn="base" hangingPunct="1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08288" indent="-174625" algn="l" rtl="0" eaLnBrk="1" fontAlgn="base" hangingPunct="1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265488" indent="-174625" algn="l" rtl="0" eaLnBrk="1" fontAlgn="base" hangingPunct="1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170000" y="1080000"/>
            <a:ext cx="8541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6" name="Bild 5" descr="di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000" y="6444000"/>
            <a:ext cx="1170000" cy="153900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65000" y="6399302"/>
            <a:ext cx="6864364" cy="141287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chemeClr val="accent1"/>
                </a:solidFill>
                <a:latin typeface="+mj-lt"/>
              </a:defRPr>
            </a:lvl1pPr>
          </a:lstStyle>
          <a:p>
            <a:pPr defTabSz="457200">
              <a:defRPr/>
            </a:pPr>
            <a:r>
              <a:rPr lang="de-DE" b="1" dirty="0" smtClean="0">
                <a:solidFill>
                  <a:srgbClr val="00786B"/>
                </a:solidFill>
                <a:ea typeface="ＭＳ Ｐゴシック" pitchFamily="-65" charset="-128"/>
              </a:rPr>
              <a:t>Electricity Generation </a:t>
            </a:r>
            <a:r>
              <a:rPr lang="de-DE" b="1" dirty="0" err="1" smtClean="0">
                <a:solidFill>
                  <a:srgbClr val="00786B"/>
                </a:solidFill>
                <a:ea typeface="ＭＳ Ｐゴシック" pitchFamily="-65" charset="-128"/>
              </a:rPr>
              <a:t>and</a:t>
            </a:r>
            <a:r>
              <a:rPr lang="de-DE" b="1" dirty="0" smtClean="0">
                <a:solidFill>
                  <a:srgbClr val="00786B"/>
                </a:solidFill>
                <a:ea typeface="ＭＳ Ｐゴシック" pitchFamily="-65" charset="-128"/>
              </a:rPr>
              <a:t> Transmission </a:t>
            </a:r>
            <a:r>
              <a:rPr lang="de-DE" b="1" dirty="0" err="1" smtClean="0">
                <a:solidFill>
                  <a:srgbClr val="00786B"/>
                </a:solidFill>
                <a:ea typeface="ＭＳ Ｐゴシック" pitchFamily="-65" charset="-128"/>
              </a:rPr>
              <a:t>Capacity</a:t>
            </a:r>
            <a:r>
              <a:rPr lang="de-DE" b="1" dirty="0" smtClean="0">
                <a:solidFill>
                  <a:srgbClr val="00786B"/>
                </a:solidFill>
                <a:ea typeface="ＭＳ Ｐゴシック" pitchFamily="-65" charset="-128"/>
              </a:rPr>
              <a:t> Expansion</a:t>
            </a:r>
            <a:r>
              <a:rPr lang="de-DE" dirty="0" smtClean="0">
                <a:solidFill>
                  <a:srgbClr val="00786B"/>
                </a:solidFill>
                <a:ea typeface="ＭＳ Ｐゴシック" pitchFamily="-65" charset="-128"/>
              </a:rPr>
              <a:t> An </a:t>
            </a:r>
            <a:r>
              <a:rPr lang="de-DE" dirty="0" err="1" smtClean="0">
                <a:solidFill>
                  <a:srgbClr val="00786B"/>
                </a:solidFill>
                <a:ea typeface="ＭＳ Ｐゴシック" pitchFamily="-65" charset="-128"/>
              </a:rPr>
              <a:t>Application</a:t>
            </a:r>
            <a:r>
              <a:rPr lang="de-DE" dirty="0" smtClean="0">
                <a:solidFill>
                  <a:srgbClr val="00786B"/>
                </a:solidFill>
                <a:ea typeface="ＭＳ Ｐゴシック" pitchFamily="-65" charset="-128"/>
              </a:rPr>
              <a:t> </a:t>
            </a:r>
            <a:r>
              <a:rPr lang="de-DE" dirty="0" err="1" smtClean="0">
                <a:solidFill>
                  <a:srgbClr val="00786B"/>
                </a:solidFill>
                <a:ea typeface="ＭＳ Ｐゴシック" pitchFamily="-65" charset="-128"/>
              </a:rPr>
              <a:t>to</a:t>
            </a:r>
            <a:r>
              <a:rPr lang="de-DE" dirty="0" smtClean="0">
                <a:solidFill>
                  <a:srgbClr val="00786B"/>
                </a:solidFill>
                <a:ea typeface="ＭＳ Ｐゴシック" pitchFamily="-65" charset="-128"/>
              </a:rPr>
              <a:t> </a:t>
            </a:r>
            <a:r>
              <a:rPr lang="de-DE" dirty="0" err="1" smtClean="0">
                <a:solidFill>
                  <a:srgbClr val="00786B"/>
                </a:solidFill>
                <a:ea typeface="ＭＳ Ｐゴシック" pitchFamily="-65" charset="-128"/>
              </a:rPr>
              <a:t>the</a:t>
            </a:r>
            <a:r>
              <a:rPr lang="de-DE" dirty="0" smtClean="0">
                <a:solidFill>
                  <a:srgbClr val="00786B"/>
                </a:solidFill>
                <a:ea typeface="ＭＳ Ｐゴシック" pitchFamily="-65" charset="-128"/>
              </a:rPr>
              <a:t> Central European Region</a:t>
            </a:r>
            <a:endParaRPr lang="de-DE" dirty="0">
              <a:solidFill>
                <a:srgbClr val="00786B"/>
              </a:solidFill>
              <a:ea typeface="ＭＳ Ｐゴシック" pitchFamily="-65" charset="-128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1365000" y="6551700"/>
            <a:ext cx="6864364" cy="17145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200">
              <a:defRPr/>
            </a:pPr>
            <a:r>
              <a:rPr lang="en-US" dirty="0" smtClean="0">
                <a:solidFill>
                  <a:srgbClr val="5F6C73"/>
                </a:solidFill>
                <a:ea typeface="ＭＳ Ｐゴシック" pitchFamily="-65" charset="-128"/>
              </a:rPr>
              <a:t>Venice, 09/11/2012</a:t>
            </a:r>
            <a:endParaRPr lang="de-DE" dirty="0">
              <a:solidFill>
                <a:srgbClr val="5F6C73"/>
              </a:solidFill>
              <a:ea typeface="ＭＳ Ｐゴシック" pitchFamily="-65" charset="-128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65100" y="6540589"/>
            <a:ext cx="74295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200"/>
            <a:fld id="{0A013803-4526-4645-B715-105BE440F5D7}" type="slidenum">
              <a:rPr lang="de-DE" smtClean="0">
                <a:solidFill>
                  <a:srgbClr val="5F6C73"/>
                </a:solidFill>
                <a:ea typeface="ＭＳ Ｐゴシック" pitchFamily="-65" charset="-128"/>
              </a:rPr>
              <a:pPr defTabSz="457200"/>
              <a:t>‹Nr.›</a:t>
            </a:fld>
            <a:endParaRPr lang="de-DE" dirty="0">
              <a:solidFill>
                <a:srgbClr val="5F6C73"/>
              </a:solidFill>
              <a:ea typeface="ＭＳ Ｐゴシック" pitchFamily="-65" charset="-128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170000" y="6300000"/>
            <a:ext cx="8541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23850" indent="-32385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85000"/>
        <a:buFont typeface="Arial" pitchFamily="-65" charset="0"/>
        <a:buChar char="►"/>
        <a:defRPr sz="3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603250" indent="-287338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863600" indent="-250825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079500" indent="-22860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1258888" indent="-179388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.emf"/><Relationship Id="rId17" Type="http://schemas.openxmlformats.org/officeDocument/2006/relationships/image" Target="../media/image8.png"/><Relationship Id="rId2" Type="http://schemas.openxmlformats.org/officeDocument/2006/relationships/tags" Target="../tags/tag7.xml"/><Relationship Id="rId16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0.xml"/><Relationship Id="rId15" Type="http://schemas.openxmlformats.org/officeDocument/2006/relationships/image" Target="../media/image6.jpeg"/><Relationship Id="rId10" Type="http://schemas.openxmlformats.org/officeDocument/2006/relationships/notesSlide" Target="../notesSlides/notesSlide1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oleObject" Target="../embeddings/oleObject4.bin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43698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21" name="think-cell Slide" r:id="rId11" imgW="451" imgH="451" progId="TCLayout.ActiveDocument.1">
                  <p:embed/>
                </p:oleObj>
              </mc:Choice>
              <mc:Fallback>
                <p:oleObj name="think-cell Slide" r:id="rId11" imgW="451" imgH="45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36613"/>
            <a:ext cx="99060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5000"/>
              </a:spcBef>
              <a:spcAft>
                <a:spcPct val="10000"/>
              </a:spcAft>
            </a:pPr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50844" y="3763809"/>
            <a:ext cx="9204325" cy="1439863"/>
          </a:xfrm>
          <a:noFill/>
        </p:spPr>
        <p:txBody>
          <a:bodyPr anchor="ctr"/>
          <a:lstStyle/>
          <a:p>
            <a:pPr marL="0" indent="0" algn="ctr"/>
            <a: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  <a:t>Netzausbau in Deutschland und den europäischen Nachbarn:</a:t>
            </a:r>
            <a:b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</a:br>
            <a:r>
              <a:rPr lang="de-DE" sz="2400" dirty="0" smtClean="0">
                <a:solidFill>
                  <a:srgbClr val="1F317F"/>
                </a:solidFill>
                <a:cs typeface="Times New Roman" pitchFamily="18" charset="0"/>
              </a:rPr>
              <a:t>Einführung</a:t>
            </a:r>
            <a:endParaRPr lang="en-US" sz="2400" dirty="0" smtClean="0">
              <a:solidFill>
                <a:srgbClr val="1F317F"/>
              </a:solidFill>
              <a:cs typeface="Times New Roman" pitchFamily="18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844" y="530227"/>
            <a:ext cx="9204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5000"/>
              </a:spcBef>
              <a:spcAft>
                <a:spcPct val="10000"/>
              </a:spcAft>
            </a:pPr>
            <a:r>
              <a:rPr lang="en-US" sz="1600" dirty="0" smtClean="0">
                <a:solidFill>
                  <a:srgbClr val="1F317F"/>
                </a:solidFill>
                <a:latin typeface="Arial" charset="0"/>
                <a:cs typeface="Arial" charset="0"/>
              </a:rPr>
              <a:t>Berlin, 05. April 2013</a:t>
            </a:r>
            <a:endParaRPr lang="en-US" sz="1600" dirty="0">
              <a:solidFill>
                <a:srgbClr val="1F317F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56313"/>
            <a:ext cx="9906000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5000"/>
              </a:spcBef>
              <a:spcAft>
                <a:spcPct val="10000"/>
              </a:spcAft>
            </a:pPr>
            <a:endParaRPr lang="de-DE" sz="1600" dirty="0">
              <a:solidFill>
                <a:srgbClr val="1F317F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844" y="5013807"/>
            <a:ext cx="9204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5000"/>
              </a:spcBef>
              <a:spcAft>
                <a:spcPct val="10000"/>
              </a:spcAft>
            </a:pPr>
            <a:r>
              <a:rPr lang="de-DE" sz="1600" dirty="0" smtClean="0">
                <a:solidFill>
                  <a:srgbClr val="1F317F"/>
                </a:solidFill>
                <a:latin typeface="Arial" charset="0"/>
                <a:cs typeface="Arial" charset="0"/>
              </a:rPr>
              <a:t>Prof. Christian von Hirschhausen, et al.</a:t>
            </a:r>
          </a:p>
          <a:p>
            <a:pPr algn="ctr" eaLnBrk="0" hangingPunct="0">
              <a:spcBef>
                <a:spcPct val="25000"/>
              </a:spcBef>
              <a:spcAft>
                <a:spcPct val="10000"/>
              </a:spcAft>
            </a:pPr>
            <a:r>
              <a:rPr lang="en-US" sz="1600" dirty="0" err="1" smtClean="0">
                <a:solidFill>
                  <a:srgbClr val="1F317F"/>
                </a:solidFill>
                <a:latin typeface="Arial" charset="0"/>
                <a:cs typeface="Arial" charset="0"/>
              </a:rPr>
              <a:t>Wirtschafts</a:t>
            </a:r>
            <a:r>
              <a:rPr lang="en-US" sz="1600" dirty="0" smtClean="0">
                <a:solidFill>
                  <a:srgbClr val="1F317F"/>
                </a:solidFill>
                <a:latin typeface="Arial" charset="0"/>
                <a:cs typeface="Arial" charset="0"/>
              </a:rPr>
              <a:t>- </a:t>
            </a:r>
            <a:r>
              <a:rPr lang="en-US" sz="1600" dirty="0">
                <a:solidFill>
                  <a:srgbClr val="1F317F"/>
                </a:solidFill>
                <a:latin typeface="Arial" charset="0"/>
                <a:cs typeface="Arial" charset="0"/>
              </a:rPr>
              <a:t>und </a:t>
            </a:r>
            <a:r>
              <a:rPr lang="en-US" sz="1600" dirty="0" err="1">
                <a:solidFill>
                  <a:srgbClr val="1F317F"/>
                </a:solidFill>
                <a:latin typeface="Arial" charset="0"/>
                <a:cs typeface="Arial" charset="0"/>
              </a:rPr>
              <a:t>Infrastrukturpolitik</a:t>
            </a:r>
            <a:r>
              <a:rPr lang="en-US" sz="1600" dirty="0">
                <a:solidFill>
                  <a:srgbClr val="1F317F"/>
                </a:solidFill>
                <a:latin typeface="Arial" charset="0"/>
                <a:cs typeface="Arial" charset="0"/>
              </a:rPr>
              <a:t> (WIP), </a:t>
            </a:r>
            <a:r>
              <a:rPr lang="en-US" sz="1600" dirty="0" err="1">
                <a:solidFill>
                  <a:srgbClr val="1F317F"/>
                </a:solidFill>
                <a:latin typeface="Arial" charset="0"/>
                <a:cs typeface="Arial" charset="0"/>
              </a:rPr>
              <a:t>Technische</a:t>
            </a:r>
            <a:r>
              <a:rPr lang="en-US" sz="1600" dirty="0">
                <a:solidFill>
                  <a:srgbClr val="1F317F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1F317F"/>
                </a:solidFill>
                <a:latin typeface="Arial" charset="0"/>
                <a:cs typeface="Arial" charset="0"/>
              </a:rPr>
              <a:t>Universität</a:t>
            </a:r>
            <a:r>
              <a:rPr lang="en-US" sz="1600" dirty="0">
                <a:solidFill>
                  <a:srgbClr val="1F317F"/>
                </a:solidFill>
                <a:latin typeface="Arial" charset="0"/>
                <a:cs typeface="Arial" charset="0"/>
              </a:rPr>
              <a:t> Berlin</a:t>
            </a:r>
            <a:endParaRPr lang="de-DE" sz="1600" dirty="0" smtClean="0">
              <a:solidFill>
                <a:srgbClr val="1F317F"/>
              </a:solidFill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25000"/>
              </a:spcBef>
              <a:spcAft>
                <a:spcPct val="10000"/>
              </a:spcAft>
            </a:pPr>
            <a:r>
              <a:rPr lang="de-DE" sz="1600" dirty="0" smtClean="0">
                <a:solidFill>
                  <a:srgbClr val="1F317F"/>
                </a:solidFill>
                <a:latin typeface="Arial" charset="0"/>
                <a:cs typeface="Arial" charset="0"/>
              </a:rPr>
              <a:t>sowie DIW Berlin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4197" y="2434090"/>
            <a:ext cx="1354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endParaRPr lang="de-DE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1" descr="C:\Documents and Settings\Reinke Justus\My Documents\Projekte_Themen\WIP\WIP-vorlagen_ppt-folien\logo_wip\wip_logo-version08-2006juli\wiplogo_hks42_auf_weiss.ti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61" y="6407145"/>
            <a:ext cx="1009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0" y="6499220"/>
            <a:ext cx="15843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5" y="1719637"/>
            <a:ext cx="3216441" cy="155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3804908" y="1277263"/>
            <a:ext cx="1722930" cy="2402470"/>
            <a:chOff x="3703310" y="2111249"/>
            <a:chExt cx="2482671" cy="325211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310" y="2111249"/>
              <a:ext cx="2482671" cy="3252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4" descr="http://abindieerde.de/02_Bilder-Kabel/Pfeile-Bilder/Pfeil-Orxhausen-original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249" y="3086938"/>
              <a:ext cx="1660537" cy="184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62" y="1452200"/>
            <a:ext cx="3023263" cy="209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7596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These 1: Institutioneller Rahmen entwickelt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5001" y="1054975"/>
            <a:ext cx="9216000" cy="5113338"/>
          </a:xfrm>
        </p:spPr>
        <p:txBody>
          <a:bodyPr/>
          <a:lstStyle/>
          <a:p>
            <a:r>
              <a:rPr lang="de-DE" sz="2000" dirty="0" smtClean="0"/>
              <a:t>Der </a:t>
            </a:r>
            <a:r>
              <a:rPr lang="de-DE" sz="2000" dirty="0"/>
              <a:t>institutionelle Rahmen des Netzausbaus hat sich in jüngerer Zeit erheblich verändert; ob hieraus eine andere „Kultur“ von Planung öffentlicher Beteiligung mit Ergebnisbeeinflussung ergibt bleibt </a:t>
            </a:r>
            <a:r>
              <a:rPr lang="de-DE" sz="2000" dirty="0" smtClean="0"/>
              <a:t>nachzuweisen</a:t>
            </a:r>
          </a:p>
          <a:p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0" y="2331710"/>
            <a:ext cx="3599679" cy="41024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39" y="2298984"/>
            <a:ext cx="3311620" cy="42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719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344502" y="152400"/>
            <a:ext cx="8871727" cy="762000"/>
          </a:xfrm>
        </p:spPr>
        <p:txBody>
          <a:bodyPr/>
          <a:lstStyle/>
          <a:p>
            <a:r>
              <a:rPr lang="de-DE" dirty="0"/>
              <a:t>These 2: </a:t>
            </a:r>
            <a:r>
              <a:rPr lang="de-DE" dirty="0" smtClean="0"/>
              <a:t>Netzsituation bleibt </a:t>
            </a:r>
            <a:r>
              <a:rPr lang="de-DE" dirty="0"/>
              <a:t>entspannt</a:t>
            </a:r>
            <a:endParaRPr lang="de-DE" dirty="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244" y="1009650"/>
            <a:ext cx="44069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ihandform 7"/>
          <p:cNvSpPr>
            <a:spLocks/>
          </p:cNvSpPr>
          <p:nvPr/>
        </p:nvSpPr>
        <p:spPr bwMode="auto">
          <a:xfrm>
            <a:off x="7181217" y="1971675"/>
            <a:ext cx="771525" cy="300038"/>
          </a:xfrm>
          <a:custGeom>
            <a:avLst/>
            <a:gdLst>
              <a:gd name="T0" fmla="*/ 0 w 771525"/>
              <a:gd name="T1" fmla="*/ 300038 h 300038"/>
              <a:gd name="T2" fmla="*/ 40481 w 771525"/>
              <a:gd name="T3" fmla="*/ 238125 h 300038"/>
              <a:gd name="T4" fmla="*/ 57150 w 771525"/>
              <a:gd name="T5" fmla="*/ 214313 h 300038"/>
              <a:gd name="T6" fmla="*/ 66675 w 771525"/>
              <a:gd name="T7" fmla="*/ 204788 h 300038"/>
              <a:gd name="T8" fmla="*/ 107156 w 771525"/>
              <a:gd name="T9" fmla="*/ 207169 h 300038"/>
              <a:gd name="T10" fmla="*/ 352425 w 771525"/>
              <a:gd name="T11" fmla="*/ 204788 h 300038"/>
              <a:gd name="T12" fmla="*/ 371475 w 771525"/>
              <a:gd name="T13" fmla="*/ 204788 h 300038"/>
              <a:gd name="T14" fmla="*/ 383381 w 771525"/>
              <a:gd name="T15" fmla="*/ 204788 h 300038"/>
              <a:gd name="T16" fmla="*/ 397668 w 771525"/>
              <a:gd name="T17" fmla="*/ 188119 h 300038"/>
              <a:gd name="T18" fmla="*/ 397668 w 771525"/>
              <a:gd name="T19" fmla="*/ 166688 h 300038"/>
              <a:gd name="T20" fmla="*/ 411956 w 771525"/>
              <a:gd name="T21" fmla="*/ 147638 h 300038"/>
              <a:gd name="T22" fmla="*/ 431006 w 771525"/>
              <a:gd name="T23" fmla="*/ 150019 h 300038"/>
              <a:gd name="T24" fmla="*/ 447675 w 771525"/>
              <a:gd name="T25" fmla="*/ 164306 h 300038"/>
              <a:gd name="T26" fmla="*/ 492918 w 771525"/>
              <a:gd name="T27" fmla="*/ 164306 h 300038"/>
              <a:gd name="T28" fmla="*/ 552450 w 771525"/>
              <a:gd name="T29" fmla="*/ 164306 h 300038"/>
              <a:gd name="T30" fmla="*/ 578643 w 771525"/>
              <a:gd name="T31" fmla="*/ 161925 h 300038"/>
              <a:gd name="T32" fmla="*/ 611981 w 771525"/>
              <a:gd name="T33" fmla="*/ 135731 h 300038"/>
              <a:gd name="T34" fmla="*/ 650081 w 771525"/>
              <a:gd name="T35" fmla="*/ 102394 h 300038"/>
              <a:gd name="T36" fmla="*/ 704850 w 771525"/>
              <a:gd name="T37" fmla="*/ 57150 h 300038"/>
              <a:gd name="T38" fmla="*/ 752475 w 771525"/>
              <a:gd name="T39" fmla="*/ 16669 h 300038"/>
              <a:gd name="T40" fmla="*/ 771525 w 771525"/>
              <a:gd name="T41" fmla="*/ 0 h 3000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71525" h="300038">
                <a:moveTo>
                  <a:pt x="0" y="300038"/>
                </a:moveTo>
                <a:lnTo>
                  <a:pt x="40481" y="238125"/>
                </a:lnTo>
                <a:cubicBezTo>
                  <a:pt x="50006" y="223838"/>
                  <a:pt x="52784" y="219869"/>
                  <a:pt x="57150" y="214313"/>
                </a:cubicBezTo>
                <a:cubicBezTo>
                  <a:pt x="61516" y="208757"/>
                  <a:pt x="58341" y="205979"/>
                  <a:pt x="66675" y="204788"/>
                </a:cubicBezTo>
                <a:cubicBezTo>
                  <a:pt x="75009" y="203597"/>
                  <a:pt x="107156" y="207169"/>
                  <a:pt x="107156" y="207169"/>
                </a:cubicBezTo>
                <a:lnTo>
                  <a:pt x="352425" y="204788"/>
                </a:lnTo>
                <a:lnTo>
                  <a:pt x="371475" y="204788"/>
                </a:lnTo>
                <a:cubicBezTo>
                  <a:pt x="376634" y="204788"/>
                  <a:pt x="379016" y="207566"/>
                  <a:pt x="383381" y="204788"/>
                </a:cubicBezTo>
                <a:cubicBezTo>
                  <a:pt x="387747" y="202010"/>
                  <a:pt x="395287" y="194469"/>
                  <a:pt x="397668" y="188119"/>
                </a:cubicBezTo>
                <a:cubicBezTo>
                  <a:pt x="400049" y="181769"/>
                  <a:pt x="395287" y="173435"/>
                  <a:pt x="397668" y="166688"/>
                </a:cubicBezTo>
                <a:cubicBezTo>
                  <a:pt x="400049" y="159941"/>
                  <a:pt x="406400" y="150416"/>
                  <a:pt x="411956" y="147638"/>
                </a:cubicBezTo>
                <a:cubicBezTo>
                  <a:pt x="417512" y="144860"/>
                  <a:pt x="425053" y="147241"/>
                  <a:pt x="431006" y="150019"/>
                </a:cubicBezTo>
                <a:cubicBezTo>
                  <a:pt x="436959" y="152797"/>
                  <a:pt x="437356" y="161925"/>
                  <a:pt x="447675" y="164306"/>
                </a:cubicBezTo>
                <a:cubicBezTo>
                  <a:pt x="457994" y="166687"/>
                  <a:pt x="492918" y="164306"/>
                  <a:pt x="492918" y="164306"/>
                </a:cubicBezTo>
                <a:lnTo>
                  <a:pt x="552450" y="164306"/>
                </a:lnTo>
                <a:cubicBezTo>
                  <a:pt x="566737" y="163909"/>
                  <a:pt x="568721" y="166687"/>
                  <a:pt x="578643" y="161925"/>
                </a:cubicBezTo>
                <a:cubicBezTo>
                  <a:pt x="588565" y="157163"/>
                  <a:pt x="600075" y="145653"/>
                  <a:pt x="611981" y="135731"/>
                </a:cubicBezTo>
                <a:cubicBezTo>
                  <a:pt x="623887" y="125809"/>
                  <a:pt x="634603" y="115491"/>
                  <a:pt x="650081" y="102394"/>
                </a:cubicBezTo>
                <a:cubicBezTo>
                  <a:pt x="665559" y="89297"/>
                  <a:pt x="687784" y="71437"/>
                  <a:pt x="704850" y="57150"/>
                </a:cubicBezTo>
                <a:cubicBezTo>
                  <a:pt x="721916" y="42862"/>
                  <a:pt x="741363" y="26194"/>
                  <a:pt x="752475" y="16669"/>
                </a:cubicBezTo>
                <a:cubicBezTo>
                  <a:pt x="763588" y="7144"/>
                  <a:pt x="767556" y="3572"/>
                  <a:pt x="771525" y="0"/>
                </a:cubicBezTo>
              </a:path>
            </a:pathLst>
          </a:cu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892360" y="2233613"/>
            <a:ext cx="143494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b="1" dirty="0" err="1" smtClean="0"/>
              <a:t>Windsammelschine</a:t>
            </a:r>
            <a:endParaRPr lang="de-DE" b="1" dirty="0" smtClean="0"/>
          </a:p>
          <a:p>
            <a:pPr algn="ctr" eaLnBrk="1" hangingPunct="1"/>
            <a:r>
              <a:rPr lang="de-DE" b="1" dirty="0" smtClean="0"/>
              <a:t> (</a:t>
            </a:r>
            <a:r>
              <a:rPr lang="de-DE" b="1" dirty="0"/>
              <a:t>Nov. 2012)</a:t>
            </a:r>
          </a:p>
          <a:p>
            <a:pPr algn="ctr" eaLnBrk="1" hangingPunct="1"/>
            <a:r>
              <a:rPr lang="de-DE" b="1" dirty="0"/>
              <a:t>+2-3 GW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1246" y="5008563"/>
            <a:ext cx="1143000" cy="800100"/>
          </a:xfrm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911736" y="4711702"/>
            <a:ext cx="11782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b="1" dirty="0" smtClean="0"/>
              <a:t>Phasenschieber</a:t>
            </a:r>
          </a:p>
          <a:p>
            <a:pPr algn="ctr" eaLnBrk="1" hangingPunct="1"/>
            <a:r>
              <a:rPr lang="de-DE" b="1" dirty="0" smtClean="0"/>
              <a:t> (</a:t>
            </a:r>
            <a:r>
              <a:rPr lang="de-DE" b="1" dirty="0"/>
              <a:t>2012)</a:t>
            </a:r>
          </a:p>
        </p:txBody>
      </p:sp>
      <p:cxnSp>
        <p:nvCxnSpPr>
          <p:cNvPr id="16" name="Gerade Verbindung mit Pfeil 15"/>
          <p:cNvCxnSpPr>
            <a:cxnSpLocks noChangeShapeType="1"/>
            <a:stCxn id="10" idx="3"/>
          </p:cNvCxnSpPr>
          <p:nvPr/>
        </p:nvCxnSpPr>
        <p:spPr bwMode="auto">
          <a:xfrm flipV="1">
            <a:off x="6084246" y="4896368"/>
            <a:ext cx="284164" cy="51224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reihandform 18"/>
          <p:cNvSpPr>
            <a:spLocks/>
          </p:cNvSpPr>
          <p:nvPr/>
        </p:nvSpPr>
        <p:spPr bwMode="auto">
          <a:xfrm>
            <a:off x="7576504" y="4357688"/>
            <a:ext cx="198437" cy="260350"/>
          </a:xfrm>
          <a:custGeom>
            <a:avLst/>
            <a:gdLst>
              <a:gd name="T0" fmla="*/ 0 w 197352"/>
              <a:gd name="T1" fmla="*/ 260350 h 259848"/>
              <a:gd name="T2" fmla="*/ 29766 w 197352"/>
              <a:gd name="T3" fmla="*/ 210917 h 259848"/>
              <a:gd name="T4" fmla="*/ 46302 w 197352"/>
              <a:gd name="T5" fmla="*/ 194439 h 259848"/>
              <a:gd name="T6" fmla="*/ 82682 w 197352"/>
              <a:gd name="T7" fmla="*/ 168074 h 259848"/>
              <a:gd name="T8" fmla="*/ 198437 w 197352"/>
              <a:gd name="T9" fmla="*/ 0 h 259848"/>
              <a:gd name="T10" fmla="*/ 198437 w 197352"/>
              <a:gd name="T11" fmla="*/ 0 h 2598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7352" h="259848">
                <a:moveTo>
                  <a:pt x="0" y="259848"/>
                </a:moveTo>
                <a:cubicBezTo>
                  <a:pt x="10964" y="240661"/>
                  <a:pt x="21928" y="221474"/>
                  <a:pt x="29603" y="210510"/>
                </a:cubicBezTo>
                <a:cubicBezTo>
                  <a:pt x="37278" y="199546"/>
                  <a:pt x="37278" y="201191"/>
                  <a:pt x="46049" y="194064"/>
                </a:cubicBezTo>
                <a:cubicBezTo>
                  <a:pt x="54820" y="186937"/>
                  <a:pt x="57013" y="200094"/>
                  <a:pt x="82230" y="167750"/>
                </a:cubicBezTo>
                <a:cubicBezTo>
                  <a:pt x="107447" y="135406"/>
                  <a:pt x="197352" y="0"/>
                  <a:pt x="197352" y="0"/>
                </a:cubicBezTo>
              </a:path>
            </a:pathLst>
          </a:cu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7986449" y="4197350"/>
            <a:ext cx="1237518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b="1" dirty="0" err="1" smtClean="0"/>
              <a:t>Hochtemparatur</a:t>
            </a:r>
            <a:r>
              <a:rPr lang="de-DE" b="1" dirty="0" smtClean="0"/>
              <a:t>-</a:t>
            </a:r>
            <a:br>
              <a:rPr lang="de-DE" b="1" dirty="0" smtClean="0"/>
            </a:br>
            <a:r>
              <a:rPr lang="de-DE" b="1" dirty="0" err="1" smtClean="0"/>
              <a:t>kabel</a:t>
            </a:r>
            <a:r>
              <a:rPr lang="de-DE" b="1" dirty="0" smtClean="0"/>
              <a:t> </a:t>
            </a:r>
            <a:r>
              <a:rPr lang="de-DE" b="1" dirty="0"/>
              <a:t>(2012)</a:t>
            </a:r>
          </a:p>
          <a:p>
            <a:pPr algn="ctr" eaLnBrk="1" hangingPunct="1"/>
            <a:r>
              <a:rPr lang="de-DE" b="1" dirty="0"/>
              <a:t>+2 GW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292" y="2765425"/>
            <a:ext cx="1179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131" y="4740275"/>
            <a:ext cx="10017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Inhaltsplatzhalter 2"/>
          <p:cNvSpPr txBox="1">
            <a:spLocks/>
          </p:cNvSpPr>
          <p:nvPr/>
        </p:nvSpPr>
        <p:spPr bwMode="auto">
          <a:xfrm>
            <a:off x="346085" y="6365895"/>
            <a:ext cx="14056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10000"/>
              </a:spcAft>
              <a:buClr>
                <a:srgbClr val="1F317F"/>
              </a:buClr>
            </a:pPr>
            <a:r>
              <a:rPr lang="de-DE" dirty="0"/>
              <a:t>Source: </a:t>
            </a:r>
            <a:r>
              <a:rPr lang="de-DE" dirty="0" smtClean="0"/>
              <a:t>FNN </a:t>
            </a:r>
            <a:r>
              <a:rPr lang="de-DE" dirty="0"/>
              <a:t>(2011)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45001" y="1206500"/>
            <a:ext cx="4566735" cy="5113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10000"/>
              </a:spcAft>
              <a:buClr>
                <a:srgbClr val="1F317F"/>
              </a:buClr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4150" algn="l" rtl="0" eaLnBrk="1" fontAlgn="base" hangingPunct="1">
              <a:spcBef>
                <a:spcPct val="15000"/>
              </a:spcBef>
              <a:spcAft>
                <a:spcPct val="10000"/>
              </a:spcAft>
              <a:buClr>
                <a:srgbClr val="1F317F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11200" indent="-168275" algn="l" rtl="0" eaLnBrk="1" fontAlgn="base" hangingPunct="1">
              <a:spcBef>
                <a:spcPct val="10000"/>
              </a:spcBef>
              <a:spcAft>
                <a:spcPct val="5000"/>
              </a:spcAft>
              <a:buClr>
                <a:srgbClr val="1F317F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074738" indent="-174625" algn="l" rtl="0" eaLnBrk="1" fontAlgn="base" hangingPunct="1">
              <a:spcBef>
                <a:spcPct val="10000"/>
              </a:spcBef>
              <a:spcAft>
                <a:spcPct val="5000"/>
              </a:spcAft>
              <a:buClr>
                <a:srgbClr val="1F317F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436688" indent="-174625" algn="l" rtl="0" eaLnBrk="1" fontAlgn="base" hangingPunct="1">
              <a:spcBef>
                <a:spcPct val="5000"/>
              </a:spcBef>
              <a:spcAft>
                <a:spcPct val="0"/>
              </a:spcAft>
              <a:buClr>
                <a:srgbClr val="1F317F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1893888" indent="-174625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351088" indent="-174625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808288" indent="-174625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265488" indent="-174625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000" kern="0" dirty="0" smtClean="0"/>
              <a:t>	Die Netzsituation ist auch im zweiten Winter nach dem Atommoratorium im März 2011 entspannt geblieben. Kosten für den </a:t>
            </a:r>
            <a:r>
              <a:rPr lang="de-DE" sz="2000" kern="0" dirty="0" err="1" smtClean="0"/>
              <a:t>Redispatch</a:t>
            </a:r>
            <a:r>
              <a:rPr lang="de-DE" sz="2000" kern="0" dirty="0" smtClean="0"/>
              <a:t> beliefen sich auf unter 1% der Großhandelspreise bzw. 1-2% der Strommengen (~ 10 </a:t>
            </a:r>
            <a:r>
              <a:rPr lang="de-DE" sz="2000" kern="0" dirty="0" err="1" smtClean="0"/>
              <a:t>TWh</a:t>
            </a:r>
            <a:r>
              <a:rPr lang="de-DE" sz="2000" kern="0" dirty="0" smtClean="0"/>
              <a:t>). Durch effizientere Koordinierung zwischen den derzeit noch vier Netzbetreibern können weitere Effizienzgewinne in großen zweistelligen Millionenbeträgen erzielt werden. Die Verzögerungen beim Ausbau der </a:t>
            </a:r>
            <a:r>
              <a:rPr lang="de-DE" sz="2000" kern="0" dirty="0" err="1" smtClean="0"/>
              <a:t>EnLAG</a:t>
            </a:r>
            <a:r>
              <a:rPr lang="de-DE" sz="2000" kern="0" dirty="0" smtClean="0"/>
              <a:t>-Trassen sind überwiegend temporär und nicht schwerwiegend. </a:t>
            </a:r>
            <a:endParaRPr lang="de-DE" sz="2000" kern="0" dirty="0"/>
          </a:p>
        </p:txBody>
      </p:sp>
      <p:sp>
        <p:nvSpPr>
          <p:cNvPr id="3" name="Freihandform 2"/>
          <p:cNvSpPr/>
          <p:nvPr/>
        </p:nvSpPr>
        <p:spPr bwMode="auto">
          <a:xfrm>
            <a:off x="6011143" y="4176713"/>
            <a:ext cx="141750" cy="361950"/>
          </a:xfrm>
          <a:custGeom>
            <a:avLst/>
            <a:gdLst>
              <a:gd name="connsiteX0" fmla="*/ 3895 w 141750"/>
              <a:gd name="connsiteY0" fmla="*/ 0 h 361950"/>
              <a:gd name="connsiteX1" fmla="*/ 3895 w 141750"/>
              <a:gd name="connsiteY1" fmla="*/ 76200 h 361950"/>
              <a:gd name="connsiteX2" fmla="*/ 44376 w 141750"/>
              <a:gd name="connsiteY2" fmla="*/ 92868 h 361950"/>
              <a:gd name="connsiteX3" fmla="*/ 87238 w 141750"/>
              <a:gd name="connsiteY3" fmla="*/ 97631 h 361950"/>
              <a:gd name="connsiteX4" fmla="*/ 106288 w 141750"/>
              <a:gd name="connsiteY4" fmla="*/ 157162 h 361950"/>
              <a:gd name="connsiteX5" fmla="*/ 134863 w 141750"/>
              <a:gd name="connsiteY5" fmla="*/ 209550 h 361950"/>
              <a:gd name="connsiteX6" fmla="*/ 139626 w 141750"/>
              <a:gd name="connsiteY6" fmla="*/ 247650 h 361950"/>
              <a:gd name="connsiteX7" fmla="*/ 106288 w 141750"/>
              <a:gd name="connsiteY7" fmla="*/ 276225 h 361950"/>
              <a:gd name="connsiteX8" fmla="*/ 101526 w 141750"/>
              <a:gd name="connsiteY8" fmla="*/ 300037 h 361950"/>
              <a:gd name="connsiteX9" fmla="*/ 94382 w 141750"/>
              <a:gd name="connsiteY9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50" h="361950">
                <a:moveTo>
                  <a:pt x="3895" y="0"/>
                </a:moveTo>
                <a:cubicBezTo>
                  <a:pt x="521" y="30361"/>
                  <a:pt x="-2852" y="60722"/>
                  <a:pt x="3895" y="76200"/>
                </a:cubicBezTo>
                <a:cubicBezTo>
                  <a:pt x="10642" y="91678"/>
                  <a:pt x="30486" y="89296"/>
                  <a:pt x="44376" y="92868"/>
                </a:cubicBezTo>
                <a:cubicBezTo>
                  <a:pt x="58266" y="96440"/>
                  <a:pt x="76919" y="86915"/>
                  <a:pt x="87238" y="97631"/>
                </a:cubicBezTo>
                <a:cubicBezTo>
                  <a:pt x="97557" y="108347"/>
                  <a:pt x="98351" y="138509"/>
                  <a:pt x="106288" y="157162"/>
                </a:cubicBezTo>
                <a:cubicBezTo>
                  <a:pt x="114226" y="175815"/>
                  <a:pt x="129307" y="194469"/>
                  <a:pt x="134863" y="209550"/>
                </a:cubicBezTo>
                <a:cubicBezTo>
                  <a:pt x="140419" y="224631"/>
                  <a:pt x="144388" y="236538"/>
                  <a:pt x="139626" y="247650"/>
                </a:cubicBezTo>
                <a:cubicBezTo>
                  <a:pt x="134864" y="258762"/>
                  <a:pt x="112638" y="267494"/>
                  <a:pt x="106288" y="276225"/>
                </a:cubicBezTo>
                <a:cubicBezTo>
                  <a:pt x="99938" y="284956"/>
                  <a:pt x="103510" y="285750"/>
                  <a:pt x="101526" y="300037"/>
                </a:cubicBezTo>
                <a:cubicBezTo>
                  <a:pt x="99542" y="314324"/>
                  <a:pt x="96962" y="338137"/>
                  <a:pt x="94382" y="361950"/>
                </a:cubicBezTo>
              </a:path>
            </a:pathLst>
          </a:cu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960145" y="3879374"/>
            <a:ext cx="852798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b="1" dirty="0" err="1" smtClean="0"/>
              <a:t>Dauersberg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- </a:t>
            </a:r>
            <a:r>
              <a:rPr lang="de-DE" b="1" dirty="0" err="1" smtClean="0"/>
              <a:t>Hünfelden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220</a:t>
            </a:r>
            <a:r>
              <a:rPr lang="de-DE" b="1" dirty="0" smtClean="0">
                <a:sym typeface="Wingdings" pitchFamily="2" charset="2"/>
              </a:rPr>
              <a:t>230kV</a:t>
            </a:r>
            <a:br>
              <a:rPr lang="de-DE" b="1" dirty="0" smtClean="0">
                <a:sym typeface="Wingdings" pitchFamily="2" charset="2"/>
              </a:rPr>
            </a:br>
            <a:r>
              <a:rPr lang="de-DE" b="1" dirty="0" smtClean="0"/>
              <a:t>(2012)</a:t>
            </a:r>
          </a:p>
        </p:txBody>
      </p:sp>
      <p:cxnSp>
        <p:nvCxnSpPr>
          <p:cNvPr id="23" name="Gerade Verbindung mit Pfeil 22"/>
          <p:cNvCxnSpPr>
            <a:cxnSpLocks noChangeShapeType="1"/>
            <a:stCxn id="17" idx="3"/>
            <a:endCxn id="3" idx="1"/>
          </p:cNvCxnSpPr>
          <p:nvPr/>
        </p:nvCxnSpPr>
        <p:spPr bwMode="auto">
          <a:xfrm>
            <a:off x="5812943" y="4248706"/>
            <a:ext cx="202095" cy="420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911634" y="2233613"/>
            <a:ext cx="147797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b="1" dirty="0" smtClean="0"/>
              <a:t>Gütersloh – </a:t>
            </a:r>
            <a:br>
              <a:rPr lang="de-DE" b="1" dirty="0" smtClean="0"/>
            </a:br>
            <a:r>
              <a:rPr lang="de-DE" b="1" dirty="0" err="1" smtClean="0"/>
              <a:t>Bechterdissen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220kV</a:t>
            </a:r>
            <a:r>
              <a:rPr lang="de-DE" b="1" dirty="0" smtClean="0">
                <a:sym typeface="Wingdings" pitchFamily="2" charset="2"/>
              </a:rPr>
              <a:t>230kV</a:t>
            </a:r>
            <a:br>
              <a:rPr lang="de-DE" b="1" dirty="0" smtClean="0">
                <a:sym typeface="Wingdings" pitchFamily="2" charset="2"/>
              </a:rPr>
            </a:br>
            <a:r>
              <a:rPr lang="de-DE" b="1" dirty="0" smtClean="0"/>
              <a:t>(Teilabschnitt bis </a:t>
            </a:r>
            <a:br>
              <a:rPr lang="de-DE" b="1" dirty="0" smtClean="0"/>
            </a:br>
            <a:r>
              <a:rPr lang="de-DE" b="1" dirty="0" smtClean="0"/>
              <a:t>Friedrichsdorf 2012)</a:t>
            </a:r>
          </a:p>
        </p:txBody>
      </p:sp>
      <p:sp>
        <p:nvSpPr>
          <p:cNvPr id="15" name="Freihandform 14"/>
          <p:cNvSpPr/>
          <p:nvPr/>
        </p:nvSpPr>
        <p:spPr bwMode="auto">
          <a:xfrm>
            <a:off x="6250781" y="3321142"/>
            <a:ext cx="90488" cy="31658"/>
          </a:xfrm>
          <a:custGeom>
            <a:avLst/>
            <a:gdLst>
              <a:gd name="connsiteX0" fmla="*/ 0 w 90488"/>
              <a:gd name="connsiteY0" fmla="*/ 31658 h 31658"/>
              <a:gd name="connsiteX1" fmla="*/ 40482 w 90488"/>
              <a:gd name="connsiteY1" fmla="*/ 702 h 31658"/>
              <a:gd name="connsiteX2" fmla="*/ 76200 w 90488"/>
              <a:gd name="connsiteY2" fmla="*/ 10227 h 31658"/>
              <a:gd name="connsiteX3" fmla="*/ 90488 w 90488"/>
              <a:gd name="connsiteY3" fmla="*/ 12608 h 3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8" h="31658">
                <a:moveTo>
                  <a:pt x="0" y="31658"/>
                </a:moveTo>
                <a:cubicBezTo>
                  <a:pt x="13891" y="17966"/>
                  <a:pt x="27782" y="4274"/>
                  <a:pt x="40482" y="702"/>
                </a:cubicBezTo>
                <a:cubicBezTo>
                  <a:pt x="53182" y="-2870"/>
                  <a:pt x="67866" y="8243"/>
                  <a:pt x="76200" y="10227"/>
                </a:cubicBezTo>
                <a:cubicBezTo>
                  <a:pt x="84534" y="12211"/>
                  <a:pt x="87511" y="12409"/>
                  <a:pt x="90488" y="12608"/>
                </a:cubicBezTo>
              </a:path>
            </a:pathLst>
          </a:cu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Gerade Verbindung mit Pfeil 26"/>
          <p:cNvCxnSpPr>
            <a:cxnSpLocks noChangeShapeType="1"/>
            <a:stCxn id="25" idx="2"/>
          </p:cNvCxnSpPr>
          <p:nvPr/>
        </p:nvCxnSpPr>
        <p:spPr bwMode="auto">
          <a:xfrm>
            <a:off x="5650619" y="3156943"/>
            <a:ext cx="516819" cy="16419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976604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9" grpId="0" animBg="1"/>
      <p:bldP spid="20" grpId="0" animBg="1"/>
      <p:bldP spid="3" grpId="0" animBg="1"/>
      <p:bldP spid="17" grpId="0" animBg="1"/>
      <p:bldP spid="25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0393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2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rtlCol="0" anchor="ctr"/>
          <a:lstStyle/>
          <a:p>
            <a:pPr algn="ctr"/>
            <a:endParaRPr lang="de-DE" sz="1400">
              <a:latin typeface="Arial"/>
              <a:cs typeface="+mn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dirty="0" smtClean="0"/>
              <a:t>These 3: Netzausbau ist nicht „günstig“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 sz="1800" dirty="0" smtClean="0"/>
              <a:t>	</a:t>
            </a:r>
            <a:r>
              <a:rPr lang="de-DE" sz="2000" dirty="0" smtClean="0"/>
              <a:t>Entgegen hergebrachter Meinung ist Netzausbau keine „günstige“ Option; unter Berücksichtigung aller Produktions- und Transaktionskosten  dürfte eher das Gegenteil der Fall sein</a:t>
            </a:r>
            <a:endParaRPr lang="de-DE" sz="2000" dirty="0"/>
          </a:p>
          <a:p>
            <a:endParaRPr lang="de-DE" dirty="0"/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24007347"/>
              </p:ext>
            </p:extLst>
          </p:nvPr>
        </p:nvGraphicFramePr>
        <p:xfrm>
          <a:off x="2022475" y="2597150"/>
          <a:ext cx="545775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3" name="Diagramm" r:id="rId13" imgW="5457757" imgH="3600450" progId="MSGraph.Chart.8">
                  <p:embed followColorScheme="full"/>
                </p:oleObj>
              </mc:Choice>
              <mc:Fallback>
                <p:oleObj name="Diagramm" r:id="rId13" imgW="5457757" imgH="36004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22475" y="2597150"/>
                        <a:ext cx="5457757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>
            <p:custDataLst>
              <p:tags r:id="rId7"/>
            </p:custDataLst>
          </p:nvPr>
        </p:nvSpPr>
        <p:spPr bwMode="auto">
          <a:xfrm>
            <a:off x="3001963" y="6092825"/>
            <a:ext cx="1471613" cy="212725"/>
          </a:xfrm>
          <a:prstGeom prst="rect">
            <a:avLst/>
          </a:prstGeom>
          <a:noFill/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r>
              <a:rPr lang="de-DE" sz="1400" dirty="0" smtClean="0">
                <a:latin typeface="Arial"/>
                <a:cs typeface="+mn-cs"/>
                <a:sym typeface="Arial"/>
              </a:rPr>
              <a:t>Produktionskosten</a:t>
            </a:r>
          </a:p>
        </p:txBody>
      </p:sp>
      <p:sp>
        <p:nvSpPr>
          <p:cNvPr id="25" name="Rechteck 24"/>
          <p:cNvSpPr/>
          <p:nvPr>
            <p:custDataLst>
              <p:tags r:id="rId8"/>
            </p:custDataLst>
          </p:nvPr>
        </p:nvSpPr>
        <p:spPr bwMode="auto">
          <a:xfrm>
            <a:off x="5391150" y="6092825"/>
            <a:ext cx="1549400" cy="212725"/>
          </a:xfrm>
          <a:prstGeom prst="rect">
            <a:avLst/>
          </a:prstGeom>
          <a:noFill/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FA025118-A1AA-4ED6-B43F-6632C646488D}" type="datetime'''Tran''sak''''''''''''ti''''''''''o''ns''kos''t''''''en'''">
              <a:rPr lang="en-US" sz="1400">
                <a:cs typeface="+mn-cs"/>
              </a:rPr>
              <a:pPr/>
              <a:t>Transaktionskosten</a:t>
            </a:fld>
            <a:endParaRPr lang="de-DE" sz="1400">
              <a:latin typeface="Arial"/>
              <a:cs typeface="+mn-cs"/>
              <a:sym typeface="Arial"/>
            </a:endParaRPr>
          </a:p>
        </p:txBody>
      </p:sp>
      <p:sp>
        <p:nvSpPr>
          <p:cNvPr id="35" name="Rechteck 34"/>
          <p:cNvSpPr/>
          <p:nvPr>
            <p:custDataLst>
              <p:tags r:id="rId9"/>
            </p:custDataLst>
          </p:nvPr>
        </p:nvSpPr>
        <p:spPr bwMode="auto">
          <a:xfrm>
            <a:off x="2262188" y="2436813"/>
            <a:ext cx="531813" cy="212725"/>
          </a:xfrm>
          <a:prstGeom prst="rect">
            <a:avLst/>
          </a:prstGeom>
          <a:noFill/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rtlCol="0" anchor="b"/>
          <a:lstStyle/>
          <a:p>
            <a:pPr algn="ctr"/>
            <a:r>
              <a:rPr lang="en-US" sz="1400" dirty="0" smtClean="0">
                <a:latin typeface="Arial"/>
                <a:cs typeface="+mn-cs"/>
                <a:sym typeface="Arial"/>
              </a:rPr>
              <a:t>M€/km</a:t>
            </a:r>
            <a:endParaRPr lang="de-DE" sz="1400" dirty="0">
              <a:latin typeface="Arial"/>
              <a:cs typeface="+mn-cs"/>
              <a:sym typeface="Arial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808679" y="243681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?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37253958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These 4: Bedeutung von HGÜ-Leitungen für Energiewende eher nachrangig(?)</a:t>
            </a: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717" y="1124068"/>
            <a:ext cx="3823165" cy="516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 bwMode="auto">
          <a:xfrm>
            <a:off x="7064299" y="4039804"/>
            <a:ext cx="667265" cy="5366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32000" tIns="0" rIns="720000" bIns="0" rtlCol="0">
            <a:prstTxWarp prst="textNoShape">
              <a:avLst/>
            </a:prstTxWarp>
            <a:spAutoFit/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r>
              <a:rPr lang="de-DE" sz="3200" b="1" dirty="0" smtClean="0">
                <a:solidFill>
                  <a:schemeClr val="accent5"/>
                </a:solidFill>
                <a:ea typeface="Arial" pitchFamily="-65" charset="0"/>
                <a:cs typeface="Arial" pitchFamily="-65" charset="0"/>
              </a:rPr>
              <a:t>?</a:t>
            </a:r>
            <a:endParaRPr lang="de-DE" sz="1100" b="1" dirty="0">
              <a:solidFill>
                <a:schemeClr val="accent5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45001" y="1320800"/>
            <a:ext cx="4662428" cy="5113338"/>
          </a:xfrm>
        </p:spPr>
        <p:txBody>
          <a:bodyPr/>
          <a:lstStyle/>
          <a:p>
            <a:r>
              <a:rPr lang="de-DE" sz="1800" dirty="0" smtClean="0"/>
              <a:t>	Von </a:t>
            </a:r>
            <a:r>
              <a:rPr lang="de-DE" sz="1800" dirty="0"/>
              <a:t>einem großflächigen Ausbau von Höchstspannungs-Gleichstromübertragungsleitungen (sogenannte „HGÜ-Leitungen“) sind in Deutschland vorerst keine signifikanten Impulse für die Energiewende zu erwarten. Zwei der drei als nächstes geplanten Leitungen (</a:t>
            </a:r>
            <a:r>
              <a:rPr lang="de-DE" sz="1800" dirty="0" err="1"/>
              <a:t>Osterrath</a:t>
            </a:r>
            <a:r>
              <a:rPr lang="de-DE" sz="1800" dirty="0"/>
              <a:t> (NRW)-Philippsburg (BAW) sowie </a:t>
            </a:r>
            <a:r>
              <a:rPr lang="de-DE" sz="1800" dirty="0" err="1"/>
              <a:t>Lauchstädt</a:t>
            </a:r>
            <a:r>
              <a:rPr lang="de-DE" sz="1800" dirty="0"/>
              <a:t> (</a:t>
            </a:r>
            <a:r>
              <a:rPr lang="de-DE" sz="1800" dirty="0" err="1"/>
              <a:t>SaAn</a:t>
            </a:r>
            <a:r>
              <a:rPr lang="de-DE" sz="1800" dirty="0"/>
              <a:t>)-</a:t>
            </a:r>
            <a:r>
              <a:rPr lang="de-DE" sz="1800" dirty="0" err="1"/>
              <a:t>Meitingen</a:t>
            </a:r>
            <a:r>
              <a:rPr lang="de-DE" sz="1800" dirty="0"/>
              <a:t> (BAY)) dienen im Gegenteil dem Transport von sehr CO</a:t>
            </a:r>
            <a:r>
              <a:rPr lang="de-DE" sz="1800" baseline="-25000" dirty="0"/>
              <a:t>2</a:t>
            </a:r>
            <a:r>
              <a:rPr lang="de-DE" sz="1800" dirty="0"/>
              <a:t>-intensiven Strom. Ob dieses zur Versorgung Süddeutschlands nach der Schließung der Kernkraftwerke Grafenrheinfeld (2015), </a:t>
            </a:r>
            <a:r>
              <a:rPr lang="de-DE" sz="1800" dirty="0" err="1"/>
              <a:t>Grundremmingen</a:t>
            </a:r>
            <a:r>
              <a:rPr lang="de-DE" sz="1800" dirty="0"/>
              <a:t> (2017, 2021) sowie Philippsburg (2019) notwendig ist erscheint zweifelhaft.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5834466" y="4039804"/>
            <a:ext cx="667265" cy="5366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32000" tIns="0" rIns="720000" bIns="0" rtlCol="0">
            <a:prstTxWarp prst="textNoShape">
              <a:avLst/>
            </a:prstTxWarp>
            <a:spAutoFit/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r>
              <a:rPr lang="de-DE" sz="3200" b="1" dirty="0" smtClean="0">
                <a:solidFill>
                  <a:schemeClr val="accent5"/>
                </a:solidFill>
                <a:ea typeface="Arial" pitchFamily="-65" charset="0"/>
                <a:cs typeface="Arial" pitchFamily="-65" charset="0"/>
              </a:rPr>
              <a:t>?</a:t>
            </a:r>
            <a:endParaRPr lang="de-DE" sz="1100" b="1" dirty="0">
              <a:solidFill>
                <a:schemeClr val="accent5"/>
              </a:solidFill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792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These 5: Netzausbau auch für Europa wichtig, aber nicht zentral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1320800"/>
            <a:ext cx="4078514" cy="5113338"/>
          </a:xfrm>
        </p:spPr>
        <p:txBody>
          <a:bodyPr/>
          <a:lstStyle/>
          <a:p>
            <a:r>
              <a:rPr lang="de-DE" dirty="0" smtClean="0"/>
              <a:t>	</a:t>
            </a:r>
            <a:r>
              <a:rPr lang="de-DE" sz="2000" dirty="0" smtClean="0"/>
              <a:t>Auch </a:t>
            </a:r>
            <a:r>
              <a:rPr lang="de-DE" sz="2000" dirty="0"/>
              <a:t>auf europäischer Ebene erscheint der Netzausbau als ein wichtiges, jedoch nicht überkritisches Element auf dem Weg zur </a:t>
            </a:r>
            <a:r>
              <a:rPr lang="de-DE" sz="2000" dirty="0" err="1"/>
              <a:t>Dekarbonisierung</a:t>
            </a:r>
            <a:r>
              <a:rPr lang="de-DE" sz="2000" dirty="0"/>
              <a:t> durch den verstärkten Einsatz von Erneuerbaren. Die für den (bereits großzügig ausgelegten) Netzausbau veranschlagte Investitionen (ca. € 100-200 Mrd.) sind gering im Verhältnis zu den notwendigen Ausgaben für Stromerzeugungskapazitäten für Erneuerbare.</a:t>
            </a:r>
          </a:p>
        </p:txBody>
      </p:sp>
      <p:pic>
        <p:nvPicPr>
          <p:cNvPr id="4" name="Inhaltsplatzhalter 4" descr="Share of transmission investment in overall energy system costs (2020 and 20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827" y="1078508"/>
            <a:ext cx="5184173" cy="55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30614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5718" y="1079798"/>
            <a:ext cx="3379187" cy="2447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 descr="F:\2020_raw_color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662" y="1116595"/>
            <a:ext cx="5396799" cy="396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F:\2030_raw_colo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423" y="1116595"/>
            <a:ext cx="5396799" cy="396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F:\2040_raw_color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9662" y="1116595"/>
            <a:ext cx="5396799" cy="396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8" descr="F:\2050_raw_color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9662" y="1098343"/>
            <a:ext cx="5396799" cy="396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These 6: „Europaweiter Netzausbau“ ist eine konsensstiftende Leerformel</a:t>
            </a:r>
          </a:p>
        </p:txBody>
      </p:sp>
      <p:sp>
        <p:nvSpPr>
          <p:cNvPr id="17416" name="Textfeld 14"/>
          <p:cNvSpPr txBox="1">
            <a:spLocks noChangeArrowheads="1"/>
          </p:cNvSpPr>
          <p:nvPr/>
        </p:nvSpPr>
        <p:spPr bwMode="auto">
          <a:xfrm>
            <a:off x="5762411" y="6648906"/>
            <a:ext cx="3119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de-DE" sz="800" dirty="0">
                <a:solidFill>
                  <a:srgbClr val="000000"/>
                </a:solidFill>
                <a:latin typeface="Arial" charset="0"/>
              </a:rPr>
              <a:t>Quellen: SRU (2010), ECF (</a:t>
            </a:r>
            <a:r>
              <a:rPr lang="de-DE" sz="800" dirty="0" smtClean="0">
                <a:solidFill>
                  <a:srgbClr val="000000"/>
                </a:solidFill>
                <a:latin typeface="Arial" charset="0"/>
              </a:rPr>
              <a:t>2010, 2011), Czisch (2005)</a:t>
            </a:r>
            <a:endParaRPr lang="de-DE" sz="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20" y="1615849"/>
            <a:ext cx="2436680" cy="26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344999" y="4989968"/>
            <a:ext cx="9216000" cy="1417638"/>
          </a:xfrm>
        </p:spPr>
        <p:txBody>
          <a:bodyPr/>
          <a:lstStyle/>
          <a:p>
            <a:pPr marL="0" indent="0"/>
            <a:r>
              <a:rPr lang="de-DE" dirty="0" smtClean="0"/>
              <a:t>Gründe für Verzögerung:</a:t>
            </a:r>
          </a:p>
          <a:p>
            <a:pPr lvl="1"/>
            <a:r>
              <a:rPr lang="de-DE" dirty="0" smtClean="0"/>
              <a:t>Berücksichtigung realwirtschaftlicher Schwierigkeiten bei der Umsetzung theoretischer „</a:t>
            </a:r>
            <a:r>
              <a:rPr lang="de-DE" dirty="0" err="1" smtClean="0"/>
              <a:t>Optimal“vorstellungen</a:t>
            </a:r>
            <a:endParaRPr lang="de-DE" dirty="0" smtClean="0"/>
          </a:p>
          <a:p>
            <a:pPr lvl="1"/>
            <a:r>
              <a:rPr lang="de-DE" dirty="0" smtClean="0"/>
              <a:t>Geopolitische Umbrüche/Schwierigkeiten in Partnerregionen (Nordafrika, Russland, etc.)</a:t>
            </a:r>
          </a:p>
          <a:p>
            <a:pPr lvl="1"/>
            <a:r>
              <a:rPr lang="de-DE" dirty="0" smtClean="0"/>
              <a:t>„Erfahrung“: Erster Entwurf des Binnenmarktpakets für Strom ca. 1988 („Bangemann“)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84" r="50877"/>
          <a:stretch>
            <a:fillRect/>
          </a:stretch>
        </p:blipFill>
        <p:spPr bwMode="auto">
          <a:xfrm>
            <a:off x="4425522" y="2486376"/>
            <a:ext cx="2673778" cy="2073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344999" y="1079799"/>
            <a:ext cx="5014402" cy="3830186"/>
            <a:chOff x="3437792" y="1409089"/>
            <a:chExt cx="3349869" cy="266466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792" y="1613736"/>
              <a:ext cx="3227956" cy="2460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784" y="1409089"/>
              <a:ext cx="3301877" cy="69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4807118" y="2373378"/>
            <a:ext cx="2997200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9600" dirty="0" smtClean="0">
                <a:solidFill>
                  <a:srgbClr val="FF0000"/>
                </a:solidFill>
              </a:rPr>
              <a:t>?</a:t>
            </a:r>
            <a:endParaRPr lang="de-DE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475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These 7: „Optimale“ Währungsräume auch für europäische Energieinfrastruktur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5001" y="990600"/>
            <a:ext cx="4607999" cy="5113338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ea typeface="Times New Roman"/>
                <a:cs typeface="Times New Roman"/>
              </a:rPr>
              <a:t>	</a:t>
            </a:r>
            <a:r>
              <a:rPr lang="de-DE" sz="1800" dirty="0" smtClean="0">
                <a:solidFill>
                  <a:srgbClr val="000000"/>
                </a:solidFill>
                <a:ea typeface="Times New Roman"/>
                <a:cs typeface="Times New Roman"/>
              </a:rPr>
              <a:t>Analog </a:t>
            </a:r>
            <a:r>
              <a:rPr lang="de-DE" sz="1800" dirty="0">
                <a:solidFill>
                  <a:srgbClr val="000000"/>
                </a:solidFill>
                <a:ea typeface="Times New Roman"/>
                <a:cs typeface="Times New Roman"/>
              </a:rPr>
              <a:t>der Theorie “optimaler Währungsräume” gibt es auch “optimale Räume” für europäische Energieinfrastrukturpolitik, welche von technischen, wirtschaftlichen und institutionellen Faktoren geprägt werden	</a:t>
            </a:r>
            <a:endParaRPr lang="de-DE" sz="1800" dirty="0"/>
          </a:p>
        </p:txBody>
      </p:sp>
      <p:pic>
        <p:nvPicPr>
          <p:cNvPr id="5" name="Picture 2" descr="C:\Users\RMendel\Dropbox\CCTS_EMF28\Results\für Karten\EMF_EOR_EU1_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53860" b="15112"/>
          <a:stretch>
            <a:fillRect/>
          </a:stretch>
        </p:blipFill>
        <p:spPr bwMode="auto">
          <a:xfrm>
            <a:off x="573628" y="3176278"/>
            <a:ext cx="3504886" cy="32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28" y="3824369"/>
            <a:ext cx="3781473" cy="261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4" t="22264" r="23116" b="26785"/>
          <a:stretch/>
        </p:blipFill>
        <p:spPr bwMode="auto">
          <a:xfrm>
            <a:off x="5982724" y="1109514"/>
            <a:ext cx="2987101" cy="27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374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5001" y="1105785"/>
            <a:ext cx="9216000" cy="542260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/>
              <a:t>Der institutionelle Rahmen des Netzausbaus hat sich in jüngerer Zeit erheblich verändert; ob hieraus eine andere „Kultur“ von Planung öffentlicher Beteiligung mit Ergebnisbeeinflussung ergibt bleibt </a:t>
            </a:r>
            <a:r>
              <a:rPr lang="de-DE" sz="2000" dirty="0" smtClean="0"/>
              <a:t>nachzuweisen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Die Netzsituation ist auch im zweiten Winter nach dem Atommoratorium im März 2011 entspannt geblieben. Kosten für den </a:t>
            </a:r>
            <a:r>
              <a:rPr lang="de-DE" sz="2000" dirty="0" err="1"/>
              <a:t>Redispatch</a:t>
            </a:r>
            <a:r>
              <a:rPr lang="de-DE" sz="2000" dirty="0"/>
              <a:t> beliefen sich auf unter 1% der Großhandelspreise bzw. 1-2% der Strommengen (~ 10 </a:t>
            </a:r>
            <a:r>
              <a:rPr lang="de-DE" sz="2000" dirty="0" err="1"/>
              <a:t>TWh</a:t>
            </a:r>
            <a:r>
              <a:rPr lang="de-DE" sz="2000" dirty="0"/>
              <a:t>). Durch effizientere Koordinierung zwischen den derzeit noch vier Netzbetreibern können weitere Effizienzgewinne in großen zweistelligen Millionenbeträgen erzielt werden. Die Verzögerungen beim Ausbau der </a:t>
            </a:r>
            <a:r>
              <a:rPr lang="de-DE" sz="2000" dirty="0" err="1"/>
              <a:t>EnLAG</a:t>
            </a:r>
            <a:r>
              <a:rPr lang="de-DE" sz="2000" dirty="0"/>
              <a:t>-Trassen sind überwiegend temporär und nicht schwerwiegend</a:t>
            </a:r>
            <a:r>
              <a:rPr lang="de-DE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Entgegen hergebrachter Meinung ist Netzausbau keine „günstige“ Option; unter Berücksichtigung aller Produktions- und Transaktionskosten  dürfte eher das Gegenteil der Fall </a:t>
            </a:r>
            <a:r>
              <a:rPr lang="de-DE" sz="2000" dirty="0" smtClean="0"/>
              <a:t>sein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Von einem großflächigen Ausbau von Höchstspannungs-Gleichstromübertragungsleitungen (sogenannte „HGÜ-Leitungen“) sind in Deutschland vorerst keine signifikanten Impulse für die Energiewende zu erwarten. Zwei der drei als nächstes geplanten Leitungen (</a:t>
            </a:r>
            <a:r>
              <a:rPr lang="de-DE" sz="2000" dirty="0" err="1"/>
              <a:t>Osterrath</a:t>
            </a:r>
            <a:r>
              <a:rPr lang="de-DE" sz="2000" dirty="0"/>
              <a:t> (NRW)-Philippsburg (BAW) sowie </a:t>
            </a:r>
            <a:r>
              <a:rPr lang="de-DE" sz="2000" dirty="0" err="1"/>
              <a:t>Lauchstädt</a:t>
            </a:r>
            <a:r>
              <a:rPr lang="de-DE" sz="2000" dirty="0"/>
              <a:t> (</a:t>
            </a:r>
            <a:r>
              <a:rPr lang="de-DE" sz="2000" dirty="0" err="1"/>
              <a:t>SaAn</a:t>
            </a:r>
            <a:r>
              <a:rPr lang="de-DE" sz="2000" dirty="0"/>
              <a:t>)-</a:t>
            </a:r>
            <a:r>
              <a:rPr lang="de-DE" sz="2000" dirty="0" err="1"/>
              <a:t>Meitingen</a:t>
            </a:r>
            <a:r>
              <a:rPr lang="de-DE" sz="2000" dirty="0"/>
              <a:t> (BAY)) dienen im Gegenteil dem Transport von sehr CO</a:t>
            </a:r>
            <a:r>
              <a:rPr lang="de-DE" sz="2000" baseline="-25000" dirty="0"/>
              <a:t>2</a:t>
            </a:r>
            <a:r>
              <a:rPr lang="de-DE" sz="2000" dirty="0"/>
              <a:t>-intensiven Strom. Ob dieses zur Versorgung Süddeutschlands nach der Schließung der Kernkraftwerke Grafenrheinfeld (2015), </a:t>
            </a:r>
            <a:r>
              <a:rPr lang="de-DE" sz="2000" dirty="0" err="1"/>
              <a:t>Grundremmingen</a:t>
            </a:r>
            <a:r>
              <a:rPr lang="de-DE" sz="2000" dirty="0"/>
              <a:t> (2017, 2021) sowie Philippsburg (2019) notwendig ist erscheint zweifelhaft</a:t>
            </a:r>
            <a:r>
              <a:rPr lang="de-DE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auf europäischer Ebene erscheint der Netzausbau als ein wichtiges, jedoch nicht überkritisches Element auf dem Weg zur </a:t>
            </a:r>
            <a:r>
              <a:rPr lang="de-DE" sz="1800" dirty="0" err="1"/>
              <a:t>Dekarbonisierung</a:t>
            </a:r>
            <a:r>
              <a:rPr lang="de-DE" sz="1800" dirty="0"/>
              <a:t> durch den verstärkten Einsatz von Erneuerbaren. Die für den (bereits großzügig ausgelegten) Netzausbau veranschlagte Investitionen (ca. € 100-200 Mrd.) sind gering im Verhältnis zu den notwendigen Ausgaben für Stromerzeugungskapazitäten für Erneuerbare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„Europaweiter Netzausbau“ ist eine konsensstiftende </a:t>
            </a:r>
            <a:r>
              <a:rPr lang="de-DE" sz="2000" dirty="0" smtClean="0"/>
              <a:t>Leerformel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Analog der Theorie “optimaler Währungsräume” gibt es auch “optimale Räume” für europäische Energieinfrastrukturpolitik, welche von technischen, wirtschaftlichen und institutionellen Faktoren geprägt werden</a:t>
            </a: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0002645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530&quot;/&gt;&lt;m_nIndex val=&quot;5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5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h9vB7bCE.lXfifi3An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2YoAXLMEqEiNWNOLD52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intziWAka6f1s43PzO.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7XIxf1a0Wml80PaEJe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bLZ0mmR0aMlB9KLyCsf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R5UppQhEyqTIxrXGlf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X.1_wdvEyP3i5Vva5P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gX8A200Ea8YDodS5_X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joIMi4bk2ZQS0BTnyz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UIKIUobk.tfsQH7mfv7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v0DvfqJ0eGNLPmcS27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w2kvmNm0u4DSFTk__O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FjQRuZM0.vKJK4QTC3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iBbrC_pkmfuQLBnBJt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7XIxf1a0Wml80PaEJe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hF0TlGLkCja3O8V8GS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iWUOZcLUGzJO1_ma0v.A"/>
</p:tagLst>
</file>

<file path=ppt/theme/theme1.xml><?xml version="1.0" encoding="utf-8"?>
<a:theme xmlns:a="http://schemas.openxmlformats.org/drawingml/2006/main" name="1_WIP_Folienmaster-v12_jre_14.11.2011">
  <a:themeElements>
    <a:clrScheme name="WIP1_Jun2011">
      <a:dk1>
        <a:srgbClr val="000000"/>
      </a:dk1>
      <a:lt1>
        <a:srgbClr val="FFFFFF"/>
      </a:lt1>
      <a:dk2>
        <a:srgbClr val="1F317F"/>
      </a:dk2>
      <a:lt2>
        <a:srgbClr val="800000"/>
      </a:lt2>
      <a:accent1>
        <a:srgbClr val="C41300"/>
      </a:accent1>
      <a:accent2>
        <a:srgbClr val="06C245"/>
      </a:accent2>
      <a:accent3>
        <a:srgbClr val="FEEC00"/>
      </a:accent3>
      <a:accent4>
        <a:srgbClr val="DC6E00"/>
      </a:accent4>
      <a:accent5>
        <a:srgbClr val="79A2B3"/>
      </a:accent5>
      <a:accent6>
        <a:srgbClr val="D2E0E6"/>
      </a:accent6>
      <a:hlink>
        <a:srgbClr val="4D4D4D"/>
      </a:hlink>
      <a:folHlink>
        <a:srgbClr val="808080"/>
      </a:folHlink>
    </a:clrScheme>
    <a:fontScheme name="aic-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ic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c-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c-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c-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c-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c-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c-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FZ Kapitel-Intro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989D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A4-Papier (210x297 mm)</PresentationFormat>
  <Paragraphs>50</Paragraphs>
  <Slides>9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1_WIP_Folienmaster-v12_jre_14.11.2011</vt:lpstr>
      <vt:lpstr>DRFZ Kapitel-Intro</vt:lpstr>
      <vt:lpstr>think-cell Slide</vt:lpstr>
      <vt:lpstr>Diagramm</vt:lpstr>
      <vt:lpstr>PowerPoint-Präsentation</vt:lpstr>
      <vt:lpstr>These 1: Institutioneller Rahmen entwickelt</vt:lpstr>
      <vt:lpstr>These 2: Netzsituation bleibt entspannt</vt:lpstr>
      <vt:lpstr>These 3: Netzausbau ist nicht „günstig“</vt:lpstr>
      <vt:lpstr>These 4: Bedeutung von HGÜ-Leitungen für Energiewende eher nachrangig(?)</vt:lpstr>
      <vt:lpstr>These 5: Netzausbau auch für Europa wichtig, aber nicht zentral</vt:lpstr>
      <vt:lpstr>These 6: „Europaweiter Netzausbau“ ist eine konsensstiftende Leerformel</vt:lpstr>
      <vt:lpstr>These 7: „Optimale“ Währungsräume auch für europäische Energieinfrastruktur</vt:lpstr>
      <vt:lpstr>Thesen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Diplomarbeit zum Thema slot-Allokation  Slot-Allokation in Theorie und Praxis</dc:title>
  <dc:creator>WIP</dc:creator>
  <cp:lastModifiedBy>cvh</cp:lastModifiedBy>
  <cp:revision>5421</cp:revision>
  <cp:lastPrinted>2001-04-14T13:06:36Z</cp:lastPrinted>
  <dcterms:created xsi:type="dcterms:W3CDTF">1999-09-16T18:21:58Z</dcterms:created>
  <dcterms:modified xsi:type="dcterms:W3CDTF">2013-04-05T06:10:34Z</dcterms:modified>
</cp:coreProperties>
</file>